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9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0"/>
  </p:notesMasterIdLst>
  <p:sldIdLst>
    <p:sldId id="256" r:id="rId2"/>
    <p:sldId id="260" r:id="rId3"/>
    <p:sldId id="257" r:id="rId4"/>
    <p:sldId id="294" r:id="rId5"/>
    <p:sldId id="259" r:id="rId6"/>
    <p:sldId id="295" r:id="rId7"/>
    <p:sldId id="261" r:id="rId8"/>
    <p:sldId id="278" r:id="rId9"/>
    <p:sldId id="266" r:id="rId10"/>
    <p:sldId id="301" r:id="rId11"/>
    <p:sldId id="263" r:id="rId12"/>
    <p:sldId id="285" r:id="rId13"/>
    <p:sldId id="276" r:id="rId14"/>
    <p:sldId id="281" r:id="rId15"/>
    <p:sldId id="296" r:id="rId16"/>
    <p:sldId id="283" r:id="rId17"/>
    <p:sldId id="265" r:id="rId18"/>
    <p:sldId id="287" r:id="rId19"/>
    <p:sldId id="291" r:id="rId20"/>
    <p:sldId id="297" r:id="rId21"/>
    <p:sldId id="280" r:id="rId22"/>
    <p:sldId id="298" r:id="rId23"/>
    <p:sldId id="292" r:id="rId24"/>
    <p:sldId id="267" r:id="rId25"/>
    <p:sldId id="273" r:id="rId26"/>
    <p:sldId id="279" r:id="rId27"/>
    <p:sldId id="286" r:id="rId28"/>
    <p:sldId id="288" r:id="rId29"/>
    <p:sldId id="299" r:id="rId30"/>
    <p:sldId id="271" r:id="rId31"/>
    <p:sldId id="293" r:id="rId32"/>
    <p:sldId id="269" r:id="rId33"/>
    <p:sldId id="268" r:id="rId34"/>
    <p:sldId id="300" r:id="rId35"/>
    <p:sldId id="272" r:id="rId36"/>
    <p:sldId id="284" r:id="rId37"/>
    <p:sldId id="262" r:id="rId38"/>
    <p:sldId id="30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629" autoAdjust="0"/>
  </p:normalViewPr>
  <p:slideViewPr>
    <p:cSldViewPr>
      <p:cViewPr varScale="1">
        <p:scale>
          <a:sx n="78" d="100"/>
          <a:sy n="78" d="100"/>
        </p:scale>
        <p:origin x="-90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человек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159</c:v>
                </c:pt>
                <c:pt idx="1">
                  <c:v>130</c:v>
                </c:pt>
                <c:pt idx="2">
                  <c:v>125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4654208"/>
        <c:axId val="24656896"/>
        <c:axId val="0"/>
      </c:bar3DChart>
      <c:catAx>
        <c:axId val="2465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4656896"/>
        <c:crosses val="autoZero"/>
        <c:auto val="1"/>
        <c:lblAlgn val="ctr"/>
        <c:lblOffset val="100"/>
        <c:noMultiLvlLbl val="1"/>
      </c:catAx>
      <c:valAx>
        <c:axId val="24656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654208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0"/>
      <c:rotY val="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детей 5-18 лет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2104</c:v>
                </c:pt>
                <c:pt idx="1">
                  <c:v>2123</c:v>
                </c:pt>
                <c:pt idx="2">
                  <c:v>2073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Охват детей 5-18 лет, получающих дополнительное образование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1422</c:v>
                </c:pt>
                <c:pt idx="1">
                  <c:v>1425</c:v>
                </c:pt>
                <c:pt idx="2">
                  <c:v>1443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3388928"/>
        <c:axId val="23390464"/>
        <c:axId val="0"/>
      </c:bar3DChart>
      <c:catAx>
        <c:axId val="23388928"/>
        <c:scaling>
          <c:orientation val="minMax"/>
        </c:scaling>
        <c:delete val="0"/>
        <c:axPos val="l"/>
        <c:majorTickMark val="none"/>
        <c:minorTickMark val="none"/>
        <c:tickLblPos val="nextTo"/>
        <c:crossAx val="23390464"/>
        <c:crosses val="autoZero"/>
        <c:auto val="1"/>
        <c:lblAlgn val="ctr"/>
        <c:lblOffset val="100"/>
        <c:noMultiLvlLbl val="0"/>
      </c:catAx>
      <c:valAx>
        <c:axId val="2339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33889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015865620665805E-2"/>
          <c:y val="4.9652919222966996E-2"/>
          <c:w val="0.69837939153714101"/>
          <c:h val="0.826556308558308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Врачи ,%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575974570318632E-3"/>
                  <c:y val="-4.2192281291416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0556676498310217E-5"/>
                  <c:y val="-4.21923284244137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575974570318632E-3"/>
                  <c:y val="-3.2455600993396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69.8</c:v>
                </c:pt>
                <c:pt idx="1">
                  <c:v>61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медицинский персонал ,%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053775386964172E-2"/>
                  <c:y val="-6.49524024079629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660779656254906E-2"/>
                  <c:y val="-3.89467211920763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104057434478607E-2"/>
                  <c:y val="-1.59411299979014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79.2</c:v>
                </c:pt>
                <c:pt idx="1">
                  <c:v>81.400000000000006</c:v>
                </c:pt>
                <c:pt idx="2">
                  <c:v>85.6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2472448"/>
        <c:axId val="72473984"/>
        <c:axId val="0"/>
      </c:bar3DChart>
      <c:catAx>
        <c:axId val="724724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2473984"/>
        <c:crosses val="autoZero"/>
        <c:auto val="1"/>
        <c:lblAlgn val="ctr"/>
        <c:lblOffset val="100"/>
        <c:noMultiLvlLbl val="0"/>
      </c:catAx>
      <c:valAx>
        <c:axId val="7247398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2472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254498604097754"/>
          <c:y val="0.20335018469025856"/>
          <c:w val="0.21870945790969462"/>
          <c:h val="0.63015091944516455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2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всего населения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7557701922008666E-3"/>
                  <c:y val="-6.0040592404451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557701922008666E-3"/>
                  <c:y val="-8.6308351581398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57701922008666E-3"/>
                  <c:y val="-4.8782981328616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88</c:v>
                </c:pt>
                <c:pt idx="1">
                  <c:v>75.599999999999994</c:v>
                </c:pt>
                <c:pt idx="2">
                  <c:v>93.8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72432256"/>
        <c:axId val="72537600"/>
        <c:axId val="0"/>
      </c:bar3DChart>
      <c:catAx>
        <c:axId val="7243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2537600"/>
        <c:crosses val="autoZero"/>
        <c:auto val="1"/>
        <c:lblAlgn val="ctr"/>
        <c:lblOffset val="100"/>
        <c:noMultiLvlLbl val="0"/>
      </c:catAx>
      <c:valAx>
        <c:axId val="725376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724322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20"/>
      <c:rotY val="0"/>
      <c:depthPercent val="10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чел./тыс.населения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91217596451133E-3"/>
                  <c:y val="-6.3811852275709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91217596451133E-3"/>
                  <c:y val="-3.7536383691593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91217596451133E-3"/>
                  <c:y val="-0.108855512705622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</c:v>
                </c:pt>
                <c:pt idx="1">
                  <c:v>2.2999999999999998</c:v>
                </c:pt>
                <c:pt idx="2">
                  <c:v>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79049472"/>
        <c:axId val="79052160"/>
        <c:axId val="0"/>
      </c:bar3DChart>
      <c:catAx>
        <c:axId val="7904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9052160"/>
        <c:crosses val="autoZero"/>
        <c:auto val="1"/>
        <c:lblAlgn val="ctr"/>
        <c:lblOffset val="100"/>
        <c:noMultiLvlLbl val="0"/>
      </c:catAx>
      <c:valAx>
        <c:axId val="7905216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790494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031624456786883"/>
          <c:y val="0.85285412474611222"/>
          <c:w val="0.59367488098769461"/>
          <c:h val="0.124624045038931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всего населения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24.8</c:v>
                </c:pt>
                <c:pt idx="1">
                  <c:v>25.4</c:v>
                </c:pt>
                <c:pt idx="2">
                  <c:v>27.8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9864320"/>
        <c:axId val="68277760"/>
        <c:axId val="0"/>
      </c:bar3DChart>
      <c:catAx>
        <c:axId val="2986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68277760"/>
        <c:crosses val="autoZero"/>
        <c:auto val="1"/>
        <c:lblAlgn val="ctr"/>
        <c:lblOffset val="100"/>
        <c:noMultiLvlLbl val="0"/>
      </c:catAx>
      <c:valAx>
        <c:axId val="68277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9864320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 b="1"/>
            </a:pPr>
            <a:endParaRPr lang="ru-RU"/>
          </a:p>
        </c:txPr>
      </c:legendEntry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1065.4000000000001</c:v>
                </c:pt>
                <c:pt idx="1">
                  <c:v>732.8</c:v>
                </c:pt>
                <c:pt idx="2">
                  <c:v>801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86743680"/>
        <c:axId val="87144704"/>
        <c:axId val="0"/>
      </c:bar3DChart>
      <c:catAx>
        <c:axId val="8674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144704"/>
        <c:crosses val="autoZero"/>
        <c:auto val="1"/>
        <c:lblAlgn val="ctr"/>
        <c:lblOffset val="100"/>
        <c:noMultiLvlLbl val="0"/>
      </c:catAx>
      <c:valAx>
        <c:axId val="871447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7436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обращений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2552</c:v>
                </c:pt>
                <c:pt idx="1">
                  <c:v>1936</c:v>
                </c:pt>
                <c:pt idx="2">
                  <c:v>1135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16726400"/>
        <c:axId val="116774400"/>
        <c:axId val="0"/>
      </c:bar3DChart>
      <c:catAx>
        <c:axId val="1167264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6774400"/>
        <c:crosses val="autoZero"/>
        <c:auto val="1"/>
        <c:lblAlgn val="ctr"/>
        <c:lblOffset val="100"/>
        <c:noMultiLvlLbl val="0"/>
      </c:catAx>
      <c:valAx>
        <c:axId val="116774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6726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4552595248979622"/>
                  <c:y val="0.2243033976087090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3351257874808089E-2"/>
                  <c:y val="9.91770934085156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ЖКХ</c:v>
                </c:pt>
                <c:pt idx="1">
                  <c:v>Сфера экономики</c:v>
                </c:pt>
                <c:pt idx="2">
                  <c:v>Социальная сфера</c:v>
                </c:pt>
                <c:pt idx="3">
                  <c:v>Прочие вопросы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</c:v>
                </c:pt>
                <c:pt idx="1">
                  <c:v>37</c:v>
                </c:pt>
                <c:pt idx="2">
                  <c:v>10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415474783311877"/>
          <c:y val="2.0448199675926985E-2"/>
          <c:w val="0.33849745292417416"/>
          <c:h val="0.96188421412295899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30839895013123E-2"/>
          <c:y val="2.3696591161226636E-2"/>
          <c:w val="0.90342705599300088"/>
          <c:h val="0.6813236636414002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фактически проживающих человек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4.218366568747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6778890383994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66666666666E-3"/>
                  <c:y val="-2.8838805028916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554461942257218E-3"/>
                  <c:y val="-3.2958634318761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7777777777777267E-3"/>
                  <c:y val="-2.8838805028916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2.265906109414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7777777777777779E-3"/>
                  <c:y val="-2.6778890383994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2.26590610941488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4.1666666666666666E-3"/>
                  <c:y val="-1.441940251445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5.5555555555555558E-3"/>
                  <c:y val="-2.6778890383994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1.3888888888888889E-3"/>
                  <c:y val="-2.4718975739071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388888888888787E-3"/>
                  <c:y val="-1.441940251445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 cmpd="sng"/>
            </c:spPr>
            <c:txPr>
              <a:bodyPr rot="0"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0">
                  <c:v>Большебичинское с.п.</c:v>
                </c:pt>
                <c:pt idx="1">
                  <c:v>Большетавинское с.п.</c:v>
                </c:pt>
                <c:pt idx="2">
                  <c:v>Большетебендинское с.п.</c:v>
                </c:pt>
                <c:pt idx="3">
                  <c:v>Загваздинское с.п.</c:v>
                </c:pt>
                <c:pt idx="4">
                  <c:v>Кайлинское с.п.</c:v>
                </c:pt>
                <c:pt idx="5">
                  <c:v>Кайсинское с.п.</c:v>
                </c:pt>
                <c:pt idx="6">
                  <c:v>Никольское с.п.</c:v>
                </c:pt>
                <c:pt idx="7">
                  <c:v>Ореховское с.п.</c:v>
                </c:pt>
                <c:pt idx="8">
                  <c:v>Пановское с.п.</c:v>
                </c:pt>
                <c:pt idx="9">
                  <c:v>Слобочиковское с.п.</c:v>
                </c:pt>
                <c:pt idx="10">
                  <c:v>Усть-Ишимское с.п.</c:v>
                </c:pt>
                <c:pt idx="11">
                  <c:v>Утускунское с.п.</c:v>
                </c:pt>
                <c:pt idx="12">
                  <c:v>Ярковское с.п. 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1297</c:v>
                </c:pt>
                <c:pt idx="1">
                  <c:v>355</c:v>
                </c:pt>
                <c:pt idx="2">
                  <c:v>279</c:v>
                </c:pt>
                <c:pt idx="3">
                  <c:v>750</c:v>
                </c:pt>
                <c:pt idx="4">
                  <c:v>308</c:v>
                </c:pt>
                <c:pt idx="5">
                  <c:v>245</c:v>
                </c:pt>
                <c:pt idx="6">
                  <c:v>452</c:v>
                </c:pt>
                <c:pt idx="7">
                  <c:v>447</c:v>
                </c:pt>
                <c:pt idx="8">
                  <c:v>994</c:v>
                </c:pt>
                <c:pt idx="9">
                  <c:v>252</c:v>
                </c:pt>
                <c:pt idx="10">
                  <c:v>6624</c:v>
                </c:pt>
                <c:pt idx="11">
                  <c:v>529</c:v>
                </c:pt>
                <c:pt idx="12">
                  <c:v>779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постоянных хозяйств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3333333333333332E-3"/>
                  <c:y val="-5.0620398824969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222222222222224E-3"/>
                  <c:y val="-1.441940251445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6479317159381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11111111111112E-2"/>
                  <c:y val="-1.4419402514458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444444444444952E-3"/>
                  <c:y val="-2.05991464492269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666666666666666E-3"/>
                  <c:y val="-1.647931715938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3333333333333332E-3"/>
                  <c:y val="-1.23594878695356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1666666666666666E-3"/>
                  <c:y val="-1.0299573224613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8.3333333333333332E-3"/>
                  <c:y val="-2.0599146449226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5.5555555555556572E-3"/>
                  <c:y val="-4.11982928984523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6.9444444444445464E-3"/>
                  <c:y val="-1.0299573224613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6.9444444444444441E-3"/>
                  <c:y val="-1.2359487869535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1111111111111112E-2"/>
                  <c:y val="-1.4419402514458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0">
                  <c:v>Большебичинское с.п.</c:v>
                </c:pt>
                <c:pt idx="1">
                  <c:v>Большетавинское с.п.</c:v>
                </c:pt>
                <c:pt idx="2">
                  <c:v>Большетебендинское с.п.</c:v>
                </c:pt>
                <c:pt idx="3">
                  <c:v>Загваздинское с.п.</c:v>
                </c:pt>
                <c:pt idx="4">
                  <c:v>Кайлинское с.п.</c:v>
                </c:pt>
                <c:pt idx="5">
                  <c:v>Кайсинское с.п.</c:v>
                </c:pt>
                <c:pt idx="6">
                  <c:v>Никольское с.п.</c:v>
                </c:pt>
                <c:pt idx="7">
                  <c:v>Ореховское с.п.</c:v>
                </c:pt>
                <c:pt idx="8">
                  <c:v>Пановское с.п.</c:v>
                </c:pt>
                <c:pt idx="9">
                  <c:v>Слобочиковское с.п.</c:v>
                </c:pt>
                <c:pt idx="10">
                  <c:v>Усть-Ишимское с.п.</c:v>
                </c:pt>
                <c:pt idx="11">
                  <c:v>Утускунское с.п.</c:v>
                </c:pt>
                <c:pt idx="12">
                  <c:v>Ярковское с.п. 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  <c:pt idx="0">
                  <c:v>485</c:v>
                </c:pt>
                <c:pt idx="1">
                  <c:v>110</c:v>
                </c:pt>
                <c:pt idx="2">
                  <c:v>100</c:v>
                </c:pt>
                <c:pt idx="3">
                  <c:v>243</c:v>
                </c:pt>
                <c:pt idx="4">
                  <c:v>124</c:v>
                </c:pt>
                <c:pt idx="5">
                  <c:v>102</c:v>
                </c:pt>
                <c:pt idx="6">
                  <c:v>146</c:v>
                </c:pt>
                <c:pt idx="7">
                  <c:v>165</c:v>
                </c:pt>
                <c:pt idx="8">
                  <c:v>419</c:v>
                </c:pt>
                <c:pt idx="9">
                  <c:v>102</c:v>
                </c:pt>
                <c:pt idx="10">
                  <c:v>2070</c:v>
                </c:pt>
                <c:pt idx="11">
                  <c:v>265</c:v>
                </c:pt>
                <c:pt idx="12">
                  <c:v>235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"/>
        <c:gapDepth val="66"/>
        <c:shape val="box"/>
        <c:axId val="33078656"/>
        <c:axId val="47658112"/>
        <c:axId val="0"/>
      </c:bar3DChart>
      <c:catAx>
        <c:axId val="330786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7658112"/>
        <c:crosses val="autoZero"/>
        <c:auto val="1"/>
        <c:lblAlgn val="ctr"/>
        <c:lblOffset val="100"/>
        <c:noMultiLvlLbl val="0"/>
      </c:catAx>
      <c:valAx>
        <c:axId val="47658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30786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gradFill>
      <a:gsLst>
        <a:gs pos="0">
          <a:schemeClr val="accent1">
            <a:tint val="66000"/>
            <a:satMod val="160000"/>
          </a:schemeClr>
        </a:gs>
        <a:gs pos="17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txPr>
    <a:bodyPr rot="0" vert="wordArtVert"/>
    <a:lstStyle/>
    <a:p>
      <a:pPr>
        <a:defRPr sz="1800">
          <a:effectLst>
            <a:innerShdw blurRad="63500" dist="50800" dir="13500000">
              <a:prstClr val="black">
                <a:alpha val="50000"/>
              </a:prstClr>
            </a:innerShdw>
          </a:effectLst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037263890756774E-2"/>
          <c:y val="4.856458950448507E-2"/>
          <c:w val="0.91594464650126595"/>
          <c:h val="0.7480301611509254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зарегистрированной безработицы по  району, %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1116658086003218E-2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525265396728477"/>
                  <c:y val="-1.1023080768803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393886498485663"/>
                  <c:y val="-6.61384846128207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2.4</c:v>
                </c:pt>
                <c:pt idx="1">
                  <c:v>2.6</c:v>
                </c:pt>
                <c:pt idx="2">
                  <c:v>2.4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общей безработицы по району, %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12.9</c:v>
                </c:pt>
                <c:pt idx="1">
                  <c:v>12.9</c:v>
                </c:pt>
                <c:pt idx="2">
                  <c:v>10.4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1844736"/>
        <c:axId val="21846272"/>
        <c:axId val="68229760"/>
      </c:bar3DChart>
      <c:catAx>
        <c:axId val="218447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1846272"/>
        <c:crosses val="autoZero"/>
        <c:auto val="1"/>
        <c:lblAlgn val="ctr"/>
        <c:lblOffset val="100"/>
        <c:noMultiLvlLbl val="0"/>
      </c:catAx>
      <c:valAx>
        <c:axId val="21846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1844736"/>
        <c:crosses val="autoZero"/>
        <c:crossBetween val="between"/>
      </c:valAx>
      <c:serAx>
        <c:axId val="68229760"/>
        <c:scaling>
          <c:orientation val="minMax"/>
        </c:scaling>
        <c:delete val="1"/>
        <c:axPos val="b"/>
        <c:majorTickMark val="none"/>
        <c:minorTickMark val="none"/>
        <c:tickLblPos val="nextTo"/>
        <c:crossAx val="21846272"/>
        <c:crosses val="autoZero"/>
      </c:serAx>
    </c:plotArea>
    <c:legend>
      <c:legendPos val="b"/>
      <c:layout>
        <c:manualLayout>
          <c:xMode val="edge"/>
          <c:yMode val="edge"/>
          <c:x val="0.10540955859402255"/>
          <c:y val="0.79959657260304406"/>
          <c:w val="0.84465187611903736"/>
          <c:h val="0.18717573047439173"/>
        </c:manualLayout>
      </c:layout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view3D>
      <c:rotX val="10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171110788985934E-2"/>
          <c:y val="3.381298340664337E-2"/>
          <c:w val="0.90682888921101401"/>
          <c:h val="0.4970409791865944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15194579482608E-3"/>
                  <c:y val="-4.0035054315274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94196283723721E-2"/>
                  <c:y val="-4.22592239994563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30389158965216E-3"/>
                  <c:y val="-1.3345018105091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3122032225754509E-3"/>
                  <c:y val="-6.0052756604382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Налоговые и неналоговые доходы</c:v>
                </c:pt>
                <c:pt idx="3">
                  <c:v>Безвоздмездные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469.5</c:v>
                </c:pt>
                <c:pt idx="1">
                  <c:v>451.6</c:v>
                </c:pt>
                <c:pt idx="2">
                  <c:v>63.6</c:v>
                </c:pt>
                <c:pt idx="3">
                  <c:v>403.8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863959346119559E-2"/>
                  <c:y val="-4.6707563367820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4803485470911237E-2"/>
                  <c:y val="-2.4465866526001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033570187154345E-2"/>
                  <c:y val="-8.89667873672766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057901732463412E-2"/>
                  <c:y val="-5.78284117887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Налоговые и неналоговые доходы</c:v>
                </c:pt>
                <c:pt idx="3">
                  <c:v>Безвоздмездные поступления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404.1</c:v>
                </c:pt>
                <c:pt idx="1">
                  <c:v>428.7</c:v>
                </c:pt>
                <c:pt idx="2">
                  <c:v>67</c:v>
                </c:pt>
                <c:pt idx="3">
                  <c:v>337.1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98562774640883E-2"/>
                  <c:y val="-5.560424210454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176643001943425E-2"/>
                  <c:y val="-5.560424210454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164111567480614E-2"/>
                  <c:y val="-1.1120848420909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406967934810742E-2"/>
                  <c:y val="-6.450092084127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Налоговые и неналоговые доходы</c:v>
                </c:pt>
                <c:pt idx="3">
                  <c:v>Безвоздмездные поступления</c:v>
                </c:pt>
              </c:strCache>
            </c:strRef>
          </c:cat>
          <c:val>
            <c:numRef>
              <c:f>Лист1!$D$2:$D$5</c:f>
              <c:numCache>
                <c:formatCode>0.0</c:formatCode>
                <c:ptCount val="4"/>
                <c:pt idx="0">
                  <c:v>437.5</c:v>
                </c:pt>
                <c:pt idx="1">
                  <c:v>437.7</c:v>
                </c:pt>
                <c:pt idx="2">
                  <c:v>64.400000000000006</c:v>
                </c:pt>
                <c:pt idx="3">
                  <c:v>370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1072896"/>
        <c:axId val="21086976"/>
        <c:axId val="0"/>
      </c:bar3DChart>
      <c:catAx>
        <c:axId val="210728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21086976"/>
        <c:crosses val="autoZero"/>
        <c:auto val="1"/>
        <c:lblAlgn val="ctr"/>
        <c:lblOffset val="100"/>
        <c:noMultiLvlLbl val="0"/>
      </c:catAx>
      <c:valAx>
        <c:axId val="2108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210728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334416546309669"/>
          <c:y val="0.92837980972315914"/>
          <c:w val="0.73567473984372111"/>
          <c:h val="5.82751721717493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0"/>
      <c:perspective val="7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2756828264085042E-2"/>
                  <c:y val="-0.3746126199090835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7123499833756895E-2"/>
                  <c:y val="0.1218972041341371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192112009789654E-2"/>
                  <c:y val="-2.356064038029639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3797001004170948E-2"/>
                  <c:y val="-7.2907366440236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7475538305412627E-3"/>
                  <c:y val="-0.1389827840416826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6.7430965685985222E-2"/>
                  <c:y val="-0.107276298971083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Культура</c:v>
                </c:pt>
                <c:pt idx="2">
                  <c:v>Молодежная политика и спорт</c:v>
                </c:pt>
                <c:pt idx="3">
                  <c:v>Развитие ЖКК</c:v>
                </c:pt>
                <c:pt idx="4">
                  <c:v>Сельское хозяйство и предпринимательство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266.5</c:v>
                </c:pt>
                <c:pt idx="1">
                  <c:v>48.5</c:v>
                </c:pt>
                <c:pt idx="2">
                  <c:v>5.7</c:v>
                </c:pt>
                <c:pt idx="3">
                  <c:v>6.5</c:v>
                </c:pt>
                <c:pt idx="4">
                  <c:v>3.1</c:v>
                </c:pt>
                <c:pt idx="5">
                  <c:v>107.4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470772485235308"/>
          <c:y val="1.8286823689536755E-2"/>
          <c:w val="0.32540915407876536"/>
          <c:h val="0.79379062308863457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Размещено заказов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6723221229387212E-3"/>
                  <c:y val="-2.98072941390350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339549573856875E-2"/>
                  <c:y val="5.138317964670683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672262004558416E-3"/>
                  <c:y val="4.52228793585330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29</c:v>
                </c:pt>
                <c:pt idx="1">
                  <c:v>64.8</c:v>
                </c:pt>
                <c:pt idx="2">
                  <c:v>48.4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Заключено контрактов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2713472753468305E-3"/>
                  <c:y val="5.85825059841835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713472753468305E-3"/>
                  <c:y val="5.34441880195127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4941011845244707E-2"/>
                  <c:y val="-1.13055620082617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26.5</c:v>
                </c:pt>
                <c:pt idx="1">
                  <c:v>62.4</c:v>
                </c:pt>
                <c:pt idx="2">
                  <c:v>48.2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612224"/>
        <c:axId val="22663168"/>
        <c:axId val="0"/>
      </c:bar3DChart>
      <c:catAx>
        <c:axId val="2261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663168"/>
        <c:crosses val="autoZero"/>
        <c:auto val="1"/>
        <c:lblAlgn val="ctr"/>
        <c:lblOffset val="100"/>
        <c:noMultiLvlLbl val="0"/>
      </c:catAx>
      <c:valAx>
        <c:axId val="22663168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2261222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Экономия бюджетных средств, млн.руб.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1886398587291469E-3"/>
                  <c:y val="1.2025179020512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9.185794525587341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2.7</c:v>
                </c:pt>
                <c:pt idx="1">
                  <c:v>2.4</c:v>
                </c:pt>
                <c:pt idx="2">
                  <c:v>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0864000"/>
        <c:axId val="20871040"/>
        <c:axId val="0"/>
      </c:bar3DChart>
      <c:catAx>
        <c:axId val="20864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0871040"/>
        <c:crosses val="autoZero"/>
        <c:auto val="1"/>
        <c:lblAlgn val="ctr"/>
        <c:lblOffset val="100"/>
        <c:noMultiLvlLbl val="0"/>
      </c:catAx>
      <c:valAx>
        <c:axId val="2087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08640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7818233871450185E-2"/>
          <c:y val="0.14998535960133919"/>
          <c:w val="0.91218176612854984"/>
          <c:h val="0.532948493420107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Состоявшиеся конкурентные процедуры с участием СМП, млн.руб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9381240912181919E-3"/>
                  <c:y val="1.3587256776018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7322630189054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6.1392992497486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7.6</c:v>
                </c:pt>
                <c:pt idx="1">
                  <c:v>9.5</c:v>
                </c:pt>
                <c:pt idx="2">
                  <c:v>1.6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0903040"/>
        <c:axId val="22740992"/>
        <c:axId val="0"/>
      </c:bar3DChart>
      <c:catAx>
        <c:axId val="2090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2740992"/>
        <c:crosses val="autoZero"/>
        <c:auto val="1"/>
        <c:lblAlgn val="ctr"/>
        <c:lblOffset val="100"/>
        <c:noMultiLvlLbl val="0"/>
      </c:catAx>
      <c:valAx>
        <c:axId val="22740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09030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2993330411395101E-3"/>
          <c:y val="0.81844455432416607"/>
          <c:w val="0.97752493312708844"/>
          <c:h val="0.155244163176911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6.9307834841430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727918692239125E-3"/>
                  <c:y val="-2.7723133936572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57597289741304E-3"/>
                  <c:y val="-2.7723133936572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033570187154345E-2"/>
                  <c:y val="-2.93255820129978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Коров</c:v>
                </c:pt>
                <c:pt idx="1">
                  <c:v>Свиней</c:v>
                </c:pt>
                <c:pt idx="2">
                  <c:v>Лошадей</c:v>
                </c:pt>
                <c:pt idx="3">
                  <c:v>Овец и коз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776</c:v>
                </c:pt>
                <c:pt idx="1">
                  <c:v>354</c:v>
                </c:pt>
                <c:pt idx="2">
                  <c:v>571</c:v>
                </c:pt>
                <c:pt idx="3">
                  <c:v>1981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57597289741304E-3"/>
                  <c:y val="-0.101651491100764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15194579482608E-3"/>
                  <c:y val="-6.6997573680049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15194579482608E-3"/>
                  <c:y val="-1.8482089291048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150798080425778E-3"/>
                  <c:y val="-2.8239031625838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Коров</c:v>
                </c:pt>
                <c:pt idx="1">
                  <c:v>Свиней</c:v>
                </c:pt>
                <c:pt idx="2">
                  <c:v>Лошадей</c:v>
                </c:pt>
                <c:pt idx="3">
                  <c:v>Овец и коз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798</c:v>
                </c:pt>
                <c:pt idx="1">
                  <c:v>388</c:v>
                </c:pt>
                <c:pt idx="2">
                  <c:v>526</c:v>
                </c:pt>
                <c:pt idx="3">
                  <c:v>1984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6.4687312518668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5.7756529034525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3727918692240192E-3"/>
                  <c:y val="-3.4653917420715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Коров</c:v>
                </c:pt>
                <c:pt idx="1">
                  <c:v>Свиней</c:v>
                </c:pt>
                <c:pt idx="2">
                  <c:v>Лошадей</c:v>
                </c:pt>
                <c:pt idx="3">
                  <c:v>Овец и коз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751</c:v>
                </c:pt>
                <c:pt idx="1">
                  <c:v>268</c:v>
                </c:pt>
                <c:pt idx="2">
                  <c:v>475</c:v>
                </c:pt>
                <c:pt idx="3">
                  <c:v>1634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3565056"/>
        <c:axId val="23566592"/>
        <c:axId val="0"/>
      </c:bar3DChart>
      <c:catAx>
        <c:axId val="235650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566592"/>
        <c:crosses val="autoZero"/>
        <c:auto val="1"/>
        <c:lblAlgn val="ctr"/>
        <c:lblOffset val="100"/>
        <c:noMultiLvlLbl val="0"/>
      </c:catAx>
      <c:valAx>
        <c:axId val="23566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3565056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.18913369254498669"/>
          <c:y val="0.92560758958992684"/>
          <c:w val="0.72813710228970174"/>
          <c:h val="6.0530843441787059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318FA5-4680-45EB-ABB3-1C613EBEFD65}" type="doc">
      <dgm:prSet loTypeId="urn:microsoft.com/office/officeart/2005/8/layout/vList2" loCatId="list" qsTypeId="urn:microsoft.com/office/officeart/2005/8/quickstyle/3d1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D19AD5F5-2B17-4DD3-AB74-85DAA9EB806F}">
      <dgm:prSet phldrT="[Текст]"/>
      <dgm:spPr/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ГП «УСТЬ-ИШИМСКОЕ ДРСУ»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0735C2-EBA1-4FE4-8C95-80B6FEEF7AED}" type="parTrans" cxnId="{D9DABFAF-F5BA-488B-AC75-373E056613D0}">
      <dgm:prSet/>
      <dgm:spPr/>
      <dgm:t>
        <a:bodyPr/>
        <a:lstStyle/>
        <a:p>
          <a:endParaRPr lang="ru-RU"/>
        </a:p>
      </dgm:t>
    </dgm:pt>
    <dgm:pt modelId="{A9D3EFE0-610B-4923-8424-B37B2FB7B510}" type="sibTrans" cxnId="{D9DABFAF-F5BA-488B-AC75-373E056613D0}">
      <dgm:prSet/>
      <dgm:spPr/>
      <dgm:t>
        <a:bodyPr/>
        <a:lstStyle/>
        <a:p>
          <a:endParaRPr lang="ru-RU"/>
        </a:p>
      </dgm:t>
    </dgm:pt>
    <dgm:pt modelId="{A7D61FB7-6C51-4A33-9710-9083CAC94EF8}">
      <dgm:prSet phldrT="[Текст]"/>
      <dgm:spPr/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ООО «ТЮМЕНСКИЙ ФАНЕРНЫЙ ЗАВОД»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439D05-5B39-4166-8ECC-15991D23BEAC}" type="parTrans" cxnId="{280CD677-99CD-4056-A608-BDC67EDFA22D}">
      <dgm:prSet/>
      <dgm:spPr/>
      <dgm:t>
        <a:bodyPr/>
        <a:lstStyle/>
        <a:p>
          <a:endParaRPr lang="ru-RU"/>
        </a:p>
      </dgm:t>
    </dgm:pt>
    <dgm:pt modelId="{BE613AE3-692B-4FD8-8C8F-57315E8CEA2F}" type="sibTrans" cxnId="{280CD677-99CD-4056-A608-BDC67EDFA22D}">
      <dgm:prSet/>
      <dgm:spPr/>
      <dgm:t>
        <a:bodyPr/>
        <a:lstStyle/>
        <a:p>
          <a:endParaRPr lang="ru-RU"/>
        </a:p>
      </dgm:t>
    </dgm:pt>
    <dgm:pt modelId="{1B2A3E21-C54B-4D66-B77F-DAFC690D2119}">
      <dgm:prSet phldrT="[Текст]"/>
      <dgm:spPr/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ФИЛИАЛ ПАО «МРСК СИБИРИ «ОМСКЭНЕРГО»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2FFEA5-A4FD-42F9-8652-6F354CD4D160}" type="parTrans" cxnId="{FA572486-6E2A-49EE-BBED-803F783B5857}">
      <dgm:prSet/>
      <dgm:spPr/>
      <dgm:t>
        <a:bodyPr/>
        <a:lstStyle/>
        <a:p>
          <a:endParaRPr lang="ru-RU"/>
        </a:p>
      </dgm:t>
    </dgm:pt>
    <dgm:pt modelId="{85369D05-ACEE-48EA-92A8-7F17E3A76536}" type="sibTrans" cxnId="{FA572486-6E2A-49EE-BBED-803F783B5857}">
      <dgm:prSet/>
      <dgm:spPr/>
      <dgm:t>
        <a:bodyPr/>
        <a:lstStyle/>
        <a:p>
          <a:endParaRPr lang="ru-RU"/>
        </a:p>
      </dgm:t>
    </dgm:pt>
    <dgm:pt modelId="{CD4F1728-3918-4172-9901-D63CA95F6B58}">
      <dgm:prSet phldrT="[Текст]"/>
      <dgm:spPr/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СПК «НИКОЛЬСК»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3A7A1E-9048-46AA-9BB0-3C5AA01358F2}" type="parTrans" cxnId="{34C8758B-C4FC-4F4B-A230-C4D0FC9B34F3}">
      <dgm:prSet/>
      <dgm:spPr/>
      <dgm:t>
        <a:bodyPr/>
        <a:lstStyle/>
        <a:p>
          <a:endParaRPr lang="ru-RU"/>
        </a:p>
      </dgm:t>
    </dgm:pt>
    <dgm:pt modelId="{68A275E2-5A49-4358-B9FE-FA9BADA785F8}" type="sibTrans" cxnId="{34C8758B-C4FC-4F4B-A230-C4D0FC9B34F3}">
      <dgm:prSet/>
      <dgm:spPr/>
      <dgm:t>
        <a:bodyPr/>
        <a:lstStyle/>
        <a:p>
          <a:endParaRPr lang="ru-RU"/>
        </a:p>
      </dgm:t>
    </dgm:pt>
    <dgm:pt modelId="{CBA932F5-DAA5-4CB3-A0AB-62A9ABDC5BEF}">
      <dgm:prSet phldrT="[Текст]"/>
      <dgm:spPr/>
      <dgm:t>
        <a:bodyPr/>
        <a:lstStyle/>
        <a:p>
          <a:pPr algn="ctr"/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БЮДЖЕТНЫЕ И КАЗЕННЫЕ УЧРЕЖДЕНИЯ РАЙОНА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C127B0-D040-4BD9-BC4D-0EFA754A1B05}" type="parTrans" cxnId="{E5DCC720-D0D8-4ABB-8F21-E6C452AD1C84}">
      <dgm:prSet/>
      <dgm:spPr/>
      <dgm:t>
        <a:bodyPr/>
        <a:lstStyle/>
        <a:p>
          <a:endParaRPr lang="ru-RU"/>
        </a:p>
      </dgm:t>
    </dgm:pt>
    <dgm:pt modelId="{168BA69B-D22F-49CD-B2DC-79392249C46F}" type="sibTrans" cxnId="{E5DCC720-D0D8-4ABB-8F21-E6C452AD1C84}">
      <dgm:prSet/>
      <dgm:spPr/>
      <dgm:t>
        <a:bodyPr/>
        <a:lstStyle/>
        <a:p>
          <a:endParaRPr lang="ru-RU"/>
        </a:p>
      </dgm:t>
    </dgm:pt>
    <dgm:pt modelId="{3A58C2D1-AE0B-42F4-B755-4FA565A3011F}" type="pres">
      <dgm:prSet presAssocID="{84318FA5-4680-45EB-ABB3-1C613EBEFD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FCBEE5-87BD-4840-8B6B-9270BB40CD1D}" type="pres">
      <dgm:prSet presAssocID="{D19AD5F5-2B17-4DD3-AB74-85DAA9EB806F}" presName="parentText" presStyleLbl="node1" presStyleIdx="0" presStyleCnt="5" custScaleY="1350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6472F-9E50-4645-BD5B-2B42FEA4CF0B}" type="pres">
      <dgm:prSet presAssocID="{A9D3EFE0-610B-4923-8424-B37B2FB7B510}" presName="spacer" presStyleCnt="0"/>
      <dgm:spPr/>
    </dgm:pt>
    <dgm:pt modelId="{F6DD8C94-408F-4AA4-A69D-FB6DBAF01BC6}" type="pres">
      <dgm:prSet presAssocID="{A7D61FB7-6C51-4A33-9710-9083CAC94EF8}" presName="parentText" presStyleLbl="node1" presStyleIdx="1" presStyleCnt="5" custScaleY="1306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1569E-9866-4148-8D5B-464DFF7CA099}" type="pres">
      <dgm:prSet presAssocID="{BE613AE3-692B-4FD8-8C8F-57315E8CEA2F}" presName="spacer" presStyleCnt="0"/>
      <dgm:spPr/>
    </dgm:pt>
    <dgm:pt modelId="{C057FAED-21A4-4C11-B8CC-EA0A71BBD4B5}" type="pres">
      <dgm:prSet presAssocID="{1B2A3E21-C54B-4D66-B77F-DAFC690D2119}" presName="parentText" presStyleLbl="node1" presStyleIdx="2" presStyleCnt="5" custScaleY="148288" custLinFactNeighborY="-262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D6D4B-0227-42FF-98BF-BB4CCFD08A23}" type="pres">
      <dgm:prSet presAssocID="{85369D05-ACEE-48EA-92A8-7F17E3A76536}" presName="spacer" presStyleCnt="0"/>
      <dgm:spPr/>
    </dgm:pt>
    <dgm:pt modelId="{3BF0DC9C-CB9F-4ADB-879E-659D811A480A}" type="pres">
      <dgm:prSet presAssocID="{CD4F1728-3918-4172-9901-D63CA95F6B58}" presName="parentText" presStyleLbl="node1" presStyleIdx="3" presStyleCnt="5" custScaleY="1272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04370-AB95-4A8D-AA16-E8F40FBA55E6}" type="pres">
      <dgm:prSet presAssocID="{68A275E2-5A49-4358-B9FE-FA9BADA785F8}" presName="spacer" presStyleCnt="0"/>
      <dgm:spPr/>
    </dgm:pt>
    <dgm:pt modelId="{5D97DBE6-8809-469D-AC87-4684B9731243}" type="pres">
      <dgm:prSet presAssocID="{CBA932F5-DAA5-4CB3-A0AB-62A9ABDC5BEF}" presName="parentText" presStyleLbl="node1" presStyleIdx="4" presStyleCnt="5" custScaleY="1482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572486-6E2A-49EE-BBED-803F783B5857}" srcId="{84318FA5-4680-45EB-ABB3-1C613EBEFD65}" destId="{1B2A3E21-C54B-4D66-B77F-DAFC690D2119}" srcOrd="2" destOrd="0" parTransId="{4E2FFEA5-A4FD-42F9-8652-6F354CD4D160}" sibTransId="{85369D05-ACEE-48EA-92A8-7F17E3A76536}"/>
    <dgm:cxn modelId="{B6B89F8B-A99E-4914-9BC3-3FF00F9A4E78}" type="presOf" srcId="{1B2A3E21-C54B-4D66-B77F-DAFC690D2119}" destId="{C057FAED-21A4-4C11-B8CC-EA0A71BBD4B5}" srcOrd="0" destOrd="0" presId="urn:microsoft.com/office/officeart/2005/8/layout/vList2"/>
    <dgm:cxn modelId="{D9DABFAF-F5BA-488B-AC75-373E056613D0}" srcId="{84318FA5-4680-45EB-ABB3-1C613EBEFD65}" destId="{D19AD5F5-2B17-4DD3-AB74-85DAA9EB806F}" srcOrd="0" destOrd="0" parTransId="{9F0735C2-EBA1-4FE4-8C95-80B6FEEF7AED}" sibTransId="{A9D3EFE0-610B-4923-8424-B37B2FB7B510}"/>
    <dgm:cxn modelId="{76B3C79F-AFB0-4DC6-AE24-BCB5E09BF9FC}" type="presOf" srcId="{CBA932F5-DAA5-4CB3-A0AB-62A9ABDC5BEF}" destId="{5D97DBE6-8809-469D-AC87-4684B9731243}" srcOrd="0" destOrd="0" presId="urn:microsoft.com/office/officeart/2005/8/layout/vList2"/>
    <dgm:cxn modelId="{E5DCC720-D0D8-4ABB-8F21-E6C452AD1C84}" srcId="{84318FA5-4680-45EB-ABB3-1C613EBEFD65}" destId="{CBA932F5-DAA5-4CB3-A0AB-62A9ABDC5BEF}" srcOrd="4" destOrd="0" parTransId="{94C127B0-D040-4BD9-BC4D-0EFA754A1B05}" sibTransId="{168BA69B-D22F-49CD-B2DC-79392249C46F}"/>
    <dgm:cxn modelId="{F30D4B29-51EB-466D-9F24-2925BEA3F53B}" type="presOf" srcId="{A7D61FB7-6C51-4A33-9710-9083CAC94EF8}" destId="{F6DD8C94-408F-4AA4-A69D-FB6DBAF01BC6}" srcOrd="0" destOrd="0" presId="urn:microsoft.com/office/officeart/2005/8/layout/vList2"/>
    <dgm:cxn modelId="{280CD677-99CD-4056-A608-BDC67EDFA22D}" srcId="{84318FA5-4680-45EB-ABB3-1C613EBEFD65}" destId="{A7D61FB7-6C51-4A33-9710-9083CAC94EF8}" srcOrd="1" destOrd="0" parTransId="{4E439D05-5B39-4166-8ECC-15991D23BEAC}" sibTransId="{BE613AE3-692B-4FD8-8C8F-57315E8CEA2F}"/>
    <dgm:cxn modelId="{FF7B1D01-9212-4E86-B37F-26DD38F007BE}" type="presOf" srcId="{84318FA5-4680-45EB-ABB3-1C613EBEFD65}" destId="{3A58C2D1-AE0B-42F4-B755-4FA565A3011F}" srcOrd="0" destOrd="0" presId="urn:microsoft.com/office/officeart/2005/8/layout/vList2"/>
    <dgm:cxn modelId="{34C8758B-C4FC-4F4B-A230-C4D0FC9B34F3}" srcId="{84318FA5-4680-45EB-ABB3-1C613EBEFD65}" destId="{CD4F1728-3918-4172-9901-D63CA95F6B58}" srcOrd="3" destOrd="0" parTransId="{D93A7A1E-9048-46AA-9BB0-3C5AA01358F2}" sibTransId="{68A275E2-5A49-4358-B9FE-FA9BADA785F8}"/>
    <dgm:cxn modelId="{E27B5DF7-57A4-49FE-B1A2-2EDE3B2B1757}" type="presOf" srcId="{CD4F1728-3918-4172-9901-D63CA95F6B58}" destId="{3BF0DC9C-CB9F-4ADB-879E-659D811A480A}" srcOrd="0" destOrd="0" presId="urn:microsoft.com/office/officeart/2005/8/layout/vList2"/>
    <dgm:cxn modelId="{E4B4579D-DD7A-4175-A39B-02C05492FC82}" type="presOf" srcId="{D19AD5F5-2B17-4DD3-AB74-85DAA9EB806F}" destId="{50FCBEE5-87BD-4840-8B6B-9270BB40CD1D}" srcOrd="0" destOrd="0" presId="urn:microsoft.com/office/officeart/2005/8/layout/vList2"/>
    <dgm:cxn modelId="{FD02FC10-6F72-4E70-82D1-FE02F3474B52}" type="presParOf" srcId="{3A58C2D1-AE0B-42F4-B755-4FA565A3011F}" destId="{50FCBEE5-87BD-4840-8B6B-9270BB40CD1D}" srcOrd="0" destOrd="0" presId="urn:microsoft.com/office/officeart/2005/8/layout/vList2"/>
    <dgm:cxn modelId="{EF5DBC08-F734-4CB5-8DEE-F954C0C0EDC6}" type="presParOf" srcId="{3A58C2D1-AE0B-42F4-B755-4FA565A3011F}" destId="{30A6472F-9E50-4645-BD5B-2B42FEA4CF0B}" srcOrd="1" destOrd="0" presId="urn:microsoft.com/office/officeart/2005/8/layout/vList2"/>
    <dgm:cxn modelId="{A32224FD-FF36-4F89-8DA5-C53233D98A58}" type="presParOf" srcId="{3A58C2D1-AE0B-42F4-B755-4FA565A3011F}" destId="{F6DD8C94-408F-4AA4-A69D-FB6DBAF01BC6}" srcOrd="2" destOrd="0" presId="urn:microsoft.com/office/officeart/2005/8/layout/vList2"/>
    <dgm:cxn modelId="{9FFF2E04-545E-443A-91E2-93D768DD45BB}" type="presParOf" srcId="{3A58C2D1-AE0B-42F4-B755-4FA565A3011F}" destId="{F121569E-9866-4148-8D5B-464DFF7CA099}" srcOrd="3" destOrd="0" presId="urn:microsoft.com/office/officeart/2005/8/layout/vList2"/>
    <dgm:cxn modelId="{892001B6-E9F8-4E2F-972B-173A7DBB7F5D}" type="presParOf" srcId="{3A58C2D1-AE0B-42F4-B755-4FA565A3011F}" destId="{C057FAED-21A4-4C11-B8CC-EA0A71BBD4B5}" srcOrd="4" destOrd="0" presId="urn:microsoft.com/office/officeart/2005/8/layout/vList2"/>
    <dgm:cxn modelId="{87AE46F5-D090-4104-8AE9-037CE4235D33}" type="presParOf" srcId="{3A58C2D1-AE0B-42F4-B755-4FA565A3011F}" destId="{079D6D4B-0227-42FF-98BF-BB4CCFD08A23}" srcOrd="5" destOrd="0" presId="urn:microsoft.com/office/officeart/2005/8/layout/vList2"/>
    <dgm:cxn modelId="{F7B3C576-C2E0-49B8-A192-80B17CF45A5D}" type="presParOf" srcId="{3A58C2D1-AE0B-42F4-B755-4FA565A3011F}" destId="{3BF0DC9C-CB9F-4ADB-879E-659D811A480A}" srcOrd="6" destOrd="0" presId="urn:microsoft.com/office/officeart/2005/8/layout/vList2"/>
    <dgm:cxn modelId="{3DC7B5F7-3BA8-43C2-A420-C1980415B826}" type="presParOf" srcId="{3A58C2D1-AE0B-42F4-B755-4FA565A3011F}" destId="{B6A04370-AB95-4A8D-AA16-E8F40FBA55E6}" srcOrd="7" destOrd="0" presId="urn:microsoft.com/office/officeart/2005/8/layout/vList2"/>
    <dgm:cxn modelId="{D0388EF7-4253-4B34-9EB1-E89B230C62E8}" type="presParOf" srcId="{3A58C2D1-AE0B-42F4-B755-4FA565A3011F}" destId="{5D97DBE6-8809-469D-AC87-4684B973124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F05A77-7CA2-4E3E-A541-E5CD847F8E85}" type="doc">
      <dgm:prSet loTypeId="urn:microsoft.com/office/officeart/2005/8/layout/default" loCatId="list" qsTypeId="urn:microsoft.com/office/officeart/2005/8/quickstyle/3d3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90D3F34D-B5BA-4220-BD63-6CEA8B24453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окон в здании начальной школы лицея «Альфа»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C15F28-A378-4A65-8ADA-1A2958FFA780}" type="parTrans" cxnId="{05850429-D99B-4211-AFEF-57E1DA85C569}">
      <dgm:prSet/>
      <dgm:spPr/>
      <dgm:t>
        <a:bodyPr/>
        <a:lstStyle/>
        <a:p>
          <a:endParaRPr lang="ru-RU"/>
        </a:p>
      </dgm:t>
    </dgm:pt>
    <dgm:pt modelId="{923BE344-F279-43D8-9310-0C10EC0F70F5}" type="sibTrans" cxnId="{05850429-D99B-4211-AFEF-57E1DA85C569}">
      <dgm:prSet/>
      <dgm:spPr/>
      <dgm:t>
        <a:bodyPr/>
        <a:lstStyle/>
        <a:p>
          <a:endParaRPr lang="ru-RU"/>
        </a:p>
      </dgm:t>
    </dgm:pt>
    <dgm:pt modelId="{DABE1DEA-96E4-46D6-8836-257C1342273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окон в спортивном зале школы</a:t>
          </a:r>
        </a:p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(с. Орехово)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21143C-5DF9-4BFF-AD78-89364E9E34BE}" type="parTrans" cxnId="{690057B3-0783-4104-8F13-F9A391686D50}">
      <dgm:prSet/>
      <dgm:spPr/>
      <dgm:t>
        <a:bodyPr/>
        <a:lstStyle/>
        <a:p>
          <a:endParaRPr lang="ru-RU"/>
        </a:p>
      </dgm:t>
    </dgm:pt>
    <dgm:pt modelId="{619D7EC2-1748-4C51-BAB3-81F4A8F89CB3}" type="sibTrans" cxnId="{690057B3-0783-4104-8F13-F9A391686D50}">
      <dgm:prSet/>
      <dgm:spPr/>
      <dgm:t>
        <a:bodyPr/>
        <a:lstStyle/>
        <a:p>
          <a:endParaRPr lang="ru-RU"/>
        </a:p>
      </dgm:t>
    </dgm:pt>
    <dgm:pt modelId="{F9152CF5-B017-4F4D-B956-E38B11652EE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системы электроосвещения в  школе </a:t>
          </a:r>
        </a:p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(с. Ярково)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A911C9-C5B5-44A3-A433-94D183D00745}" type="parTrans" cxnId="{BE6443E8-A761-4556-A497-7E538F4042E5}">
      <dgm:prSet/>
      <dgm:spPr/>
      <dgm:t>
        <a:bodyPr/>
        <a:lstStyle/>
        <a:p>
          <a:endParaRPr lang="ru-RU"/>
        </a:p>
      </dgm:t>
    </dgm:pt>
    <dgm:pt modelId="{EF0DAB46-91CD-4A7E-AA43-3C9098143384}" type="sibTrans" cxnId="{BE6443E8-A761-4556-A497-7E538F4042E5}">
      <dgm:prSet/>
      <dgm:spPr/>
      <dgm:t>
        <a:bodyPr/>
        <a:lstStyle/>
        <a:p>
          <a:endParaRPr lang="ru-RU"/>
        </a:p>
      </dgm:t>
    </dgm:pt>
    <dgm:pt modelId="{B403769B-BFDD-40E2-A008-AD7D1EB6376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Приобретение ученической мебели </a:t>
          </a:r>
        </a:p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(п. Малая Бича)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2624B3-9B17-4B05-9043-4202F84C965B}" type="parTrans" cxnId="{8F3C4CB6-6891-4CB9-824D-293EDBAAF03F}">
      <dgm:prSet/>
      <dgm:spPr/>
      <dgm:t>
        <a:bodyPr/>
        <a:lstStyle/>
        <a:p>
          <a:endParaRPr lang="ru-RU"/>
        </a:p>
      </dgm:t>
    </dgm:pt>
    <dgm:pt modelId="{6320F3B2-DEEA-4FE9-A8A8-2228C3CF6B03}" type="sibTrans" cxnId="{8F3C4CB6-6891-4CB9-824D-293EDBAAF03F}">
      <dgm:prSet/>
      <dgm:spPr/>
      <dgm:t>
        <a:bodyPr/>
        <a:lstStyle/>
        <a:p>
          <a:endParaRPr lang="ru-RU"/>
        </a:p>
      </dgm:t>
    </dgm:pt>
    <dgm:pt modelId="{EC3C00F5-EE19-4B9B-BCD6-A52F276B563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пола в спортзале школы (с. Паново)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AF6AA2-7E19-469F-83BF-B89361AC402C}" type="parTrans" cxnId="{26DA5BF8-904A-441A-97B9-D313BD5FC42F}">
      <dgm:prSet/>
      <dgm:spPr/>
      <dgm:t>
        <a:bodyPr/>
        <a:lstStyle/>
        <a:p>
          <a:endParaRPr lang="ru-RU"/>
        </a:p>
      </dgm:t>
    </dgm:pt>
    <dgm:pt modelId="{B0C2B296-CD26-40A9-B944-6CC8EA67D942}" type="sibTrans" cxnId="{26DA5BF8-904A-441A-97B9-D313BD5FC42F}">
      <dgm:prSet/>
      <dgm:spPr/>
      <dgm:t>
        <a:bodyPr/>
        <a:lstStyle/>
        <a:p>
          <a:endParaRPr lang="ru-RU"/>
        </a:p>
      </dgm:t>
    </dgm:pt>
    <dgm:pt modelId="{6E8DC26C-EAD9-4F4E-82B8-B175B6E01FC5}">
      <dgm:prSet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Оборудование теплых туалетов в школах (с.Б.Бича, п.Кайсы)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037772-81D5-45D2-B9FE-2BBEEB31DE1C}" type="parTrans" cxnId="{06D440D1-DC0A-4FA2-B2F7-3090BEEBCA0B}">
      <dgm:prSet/>
      <dgm:spPr/>
      <dgm:t>
        <a:bodyPr/>
        <a:lstStyle/>
        <a:p>
          <a:endParaRPr lang="ru-RU"/>
        </a:p>
      </dgm:t>
    </dgm:pt>
    <dgm:pt modelId="{7F28A61F-33E0-4F41-A554-F1EE4C0F5641}" type="sibTrans" cxnId="{06D440D1-DC0A-4FA2-B2F7-3090BEEBCA0B}">
      <dgm:prSet/>
      <dgm:spPr/>
      <dgm:t>
        <a:bodyPr/>
        <a:lstStyle/>
        <a:p>
          <a:endParaRPr lang="ru-RU"/>
        </a:p>
      </dgm:t>
    </dgm:pt>
    <dgm:pt modelId="{58226B3F-39D1-456F-9A52-BFECE4749F6F}">
      <dgm:prSet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Установка системы дублирования сигнала на пульт подразделений пожарной охраны</a:t>
          </a:r>
          <a:endParaRPr lang="ru-RU" sz="24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106986-872A-4BC3-9C6B-10356DD62318}" type="parTrans" cxnId="{E75FDA90-BDBA-47FA-9451-7C6E18A6219F}">
      <dgm:prSet/>
      <dgm:spPr/>
      <dgm:t>
        <a:bodyPr/>
        <a:lstStyle/>
        <a:p>
          <a:endParaRPr lang="ru-RU"/>
        </a:p>
      </dgm:t>
    </dgm:pt>
    <dgm:pt modelId="{D4813E83-22BD-4DDD-A06A-C746DEFB85C9}" type="sibTrans" cxnId="{E75FDA90-BDBA-47FA-9451-7C6E18A6219F}">
      <dgm:prSet/>
      <dgm:spPr/>
      <dgm:t>
        <a:bodyPr/>
        <a:lstStyle/>
        <a:p>
          <a:endParaRPr lang="ru-RU"/>
        </a:p>
      </dgm:t>
    </dgm:pt>
    <dgm:pt modelId="{E590AC3D-4BE6-4DA3-878D-229731271D84}" type="pres">
      <dgm:prSet presAssocID="{AFF05A77-7CA2-4E3E-A541-E5CD847F8E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84D087-E401-41C9-B9BC-ADA8A36ED66F}" type="pres">
      <dgm:prSet presAssocID="{90D3F34D-B5BA-4220-BD63-6CEA8B24453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A13A2-129A-488B-8F74-9E4A09AB26D1}" type="pres">
      <dgm:prSet presAssocID="{923BE344-F279-43D8-9310-0C10EC0F70F5}" presName="sibTrans" presStyleCnt="0"/>
      <dgm:spPr/>
    </dgm:pt>
    <dgm:pt modelId="{BF780ADB-2E60-4630-A66B-3E051C4B8394}" type="pres">
      <dgm:prSet presAssocID="{DABE1DEA-96E4-46D6-8836-257C1342273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0069B-C3FF-46AE-BA98-80762A0BF033}" type="pres">
      <dgm:prSet presAssocID="{619D7EC2-1748-4C51-BAB3-81F4A8F89CB3}" presName="sibTrans" presStyleCnt="0"/>
      <dgm:spPr/>
    </dgm:pt>
    <dgm:pt modelId="{40BD46AB-0FEC-4CF4-8C54-2FBAF746A123}" type="pres">
      <dgm:prSet presAssocID="{F9152CF5-B017-4F4D-B956-E38B11652EE6}" presName="node" presStyleLbl="node1" presStyleIdx="2" presStyleCnt="7" custScaleX="114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084B32-73F1-4097-9D51-700AF1BE7D50}" type="pres">
      <dgm:prSet presAssocID="{EF0DAB46-91CD-4A7E-AA43-3C9098143384}" presName="sibTrans" presStyleCnt="0"/>
      <dgm:spPr/>
    </dgm:pt>
    <dgm:pt modelId="{0C82CFB4-AAFE-411F-93DA-371637817DC0}" type="pres">
      <dgm:prSet presAssocID="{B403769B-BFDD-40E2-A008-AD7D1EB63763}" presName="node" presStyleLbl="node1" presStyleIdx="3" presStyleCnt="7" custLinFactNeighborX="-54776" custLinFactNeighborY="-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7FBC46-A5F1-4DA5-82E4-4209C799B086}" type="pres">
      <dgm:prSet presAssocID="{6320F3B2-DEEA-4FE9-A8A8-2228C3CF6B03}" presName="sibTrans" presStyleCnt="0"/>
      <dgm:spPr/>
    </dgm:pt>
    <dgm:pt modelId="{46D0C24A-380B-48B6-B271-4DD14D79204D}" type="pres">
      <dgm:prSet presAssocID="{EC3C00F5-EE19-4B9B-BCD6-A52F276B5636}" presName="node" presStyleLbl="node1" presStyleIdx="4" presStyleCnt="7" custScaleY="116531" custLinFactNeighborX="148" custLinFactNeighborY="-3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1359F-2C1A-497D-B71B-E3A1300B6BE0}" type="pres">
      <dgm:prSet presAssocID="{B0C2B296-CD26-40A9-B944-6CC8EA67D942}" presName="sibTrans" presStyleCnt="0"/>
      <dgm:spPr/>
    </dgm:pt>
    <dgm:pt modelId="{31ECBA0F-41FD-43C4-B46A-D33186E4EACD}" type="pres">
      <dgm:prSet presAssocID="{6E8DC26C-EAD9-4F4E-82B8-B175B6E01FC5}" presName="node" presStyleLbl="node1" presStyleIdx="5" presStyleCnt="7" custScaleX="110148" custScaleY="107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B8FD1-A329-4796-BBB2-DD33FBD3F535}" type="pres">
      <dgm:prSet presAssocID="{7F28A61F-33E0-4F41-A554-F1EE4C0F5641}" presName="sibTrans" presStyleCnt="0"/>
      <dgm:spPr/>
    </dgm:pt>
    <dgm:pt modelId="{713635FA-5A00-4384-BFBB-D65D7EEBE9B7}" type="pres">
      <dgm:prSet presAssocID="{58226B3F-39D1-456F-9A52-BFECE4749F6F}" presName="node" presStyleLbl="node1" presStyleIdx="6" presStyleCnt="7" custScaleX="163247" custScaleY="88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4B06D0-1282-4254-8B8F-2D15745DF53D}" type="presOf" srcId="{F9152CF5-B017-4F4D-B956-E38B11652EE6}" destId="{40BD46AB-0FEC-4CF4-8C54-2FBAF746A123}" srcOrd="0" destOrd="0" presId="urn:microsoft.com/office/officeart/2005/8/layout/default"/>
    <dgm:cxn modelId="{E75FDA90-BDBA-47FA-9451-7C6E18A6219F}" srcId="{AFF05A77-7CA2-4E3E-A541-E5CD847F8E85}" destId="{58226B3F-39D1-456F-9A52-BFECE4749F6F}" srcOrd="6" destOrd="0" parTransId="{31106986-872A-4BC3-9C6B-10356DD62318}" sibTransId="{D4813E83-22BD-4DDD-A06A-C746DEFB85C9}"/>
    <dgm:cxn modelId="{05850429-D99B-4211-AFEF-57E1DA85C569}" srcId="{AFF05A77-7CA2-4E3E-A541-E5CD847F8E85}" destId="{90D3F34D-B5BA-4220-BD63-6CEA8B244532}" srcOrd="0" destOrd="0" parTransId="{9AC15F28-A378-4A65-8ADA-1A2958FFA780}" sibTransId="{923BE344-F279-43D8-9310-0C10EC0F70F5}"/>
    <dgm:cxn modelId="{BE6443E8-A761-4556-A497-7E538F4042E5}" srcId="{AFF05A77-7CA2-4E3E-A541-E5CD847F8E85}" destId="{F9152CF5-B017-4F4D-B956-E38B11652EE6}" srcOrd="2" destOrd="0" parTransId="{DCA911C9-C5B5-44A3-A433-94D183D00745}" sibTransId="{EF0DAB46-91CD-4A7E-AA43-3C9098143384}"/>
    <dgm:cxn modelId="{596D2BF6-514A-4E55-9BCA-89E17AB54D6F}" type="presOf" srcId="{90D3F34D-B5BA-4220-BD63-6CEA8B244532}" destId="{2084D087-E401-41C9-B9BC-ADA8A36ED66F}" srcOrd="0" destOrd="0" presId="urn:microsoft.com/office/officeart/2005/8/layout/default"/>
    <dgm:cxn modelId="{06D440D1-DC0A-4FA2-B2F7-3090BEEBCA0B}" srcId="{AFF05A77-7CA2-4E3E-A541-E5CD847F8E85}" destId="{6E8DC26C-EAD9-4F4E-82B8-B175B6E01FC5}" srcOrd="5" destOrd="0" parTransId="{C4037772-81D5-45D2-B9FE-2BBEEB31DE1C}" sibTransId="{7F28A61F-33E0-4F41-A554-F1EE4C0F5641}"/>
    <dgm:cxn modelId="{8E4D5D2F-AF68-44A2-B1AC-1C322EA1855C}" type="presOf" srcId="{B403769B-BFDD-40E2-A008-AD7D1EB63763}" destId="{0C82CFB4-AAFE-411F-93DA-371637817DC0}" srcOrd="0" destOrd="0" presId="urn:microsoft.com/office/officeart/2005/8/layout/default"/>
    <dgm:cxn modelId="{690057B3-0783-4104-8F13-F9A391686D50}" srcId="{AFF05A77-7CA2-4E3E-A541-E5CD847F8E85}" destId="{DABE1DEA-96E4-46D6-8836-257C13422734}" srcOrd="1" destOrd="0" parTransId="{9C21143C-5DF9-4BFF-AD78-89364E9E34BE}" sibTransId="{619D7EC2-1748-4C51-BAB3-81F4A8F89CB3}"/>
    <dgm:cxn modelId="{CBF74ED8-4C75-4A50-A96D-0DDB7F07487A}" type="presOf" srcId="{DABE1DEA-96E4-46D6-8836-257C13422734}" destId="{BF780ADB-2E60-4630-A66B-3E051C4B8394}" srcOrd="0" destOrd="0" presId="urn:microsoft.com/office/officeart/2005/8/layout/default"/>
    <dgm:cxn modelId="{8F3C4CB6-6891-4CB9-824D-293EDBAAF03F}" srcId="{AFF05A77-7CA2-4E3E-A541-E5CD847F8E85}" destId="{B403769B-BFDD-40E2-A008-AD7D1EB63763}" srcOrd="3" destOrd="0" parTransId="{3D2624B3-9B17-4B05-9043-4202F84C965B}" sibTransId="{6320F3B2-DEEA-4FE9-A8A8-2228C3CF6B03}"/>
    <dgm:cxn modelId="{A0DEBAEC-1E44-462E-9131-B1AC64E74DB2}" type="presOf" srcId="{58226B3F-39D1-456F-9A52-BFECE4749F6F}" destId="{713635FA-5A00-4384-BFBB-D65D7EEBE9B7}" srcOrd="0" destOrd="0" presId="urn:microsoft.com/office/officeart/2005/8/layout/default"/>
    <dgm:cxn modelId="{26DA5BF8-904A-441A-97B9-D313BD5FC42F}" srcId="{AFF05A77-7CA2-4E3E-A541-E5CD847F8E85}" destId="{EC3C00F5-EE19-4B9B-BCD6-A52F276B5636}" srcOrd="4" destOrd="0" parTransId="{2DAF6AA2-7E19-469F-83BF-B89361AC402C}" sibTransId="{B0C2B296-CD26-40A9-B944-6CC8EA67D942}"/>
    <dgm:cxn modelId="{64A4F00C-D25B-4631-842A-3D6798E6C6FA}" type="presOf" srcId="{EC3C00F5-EE19-4B9B-BCD6-A52F276B5636}" destId="{46D0C24A-380B-48B6-B271-4DD14D79204D}" srcOrd="0" destOrd="0" presId="urn:microsoft.com/office/officeart/2005/8/layout/default"/>
    <dgm:cxn modelId="{3AD10D77-EED1-4DAF-AABF-B2CA26F626AA}" type="presOf" srcId="{6E8DC26C-EAD9-4F4E-82B8-B175B6E01FC5}" destId="{31ECBA0F-41FD-43C4-B46A-D33186E4EACD}" srcOrd="0" destOrd="0" presId="urn:microsoft.com/office/officeart/2005/8/layout/default"/>
    <dgm:cxn modelId="{9BE88916-240E-4305-BAEA-3FB0A64FDC55}" type="presOf" srcId="{AFF05A77-7CA2-4E3E-A541-E5CD847F8E85}" destId="{E590AC3D-4BE6-4DA3-878D-229731271D84}" srcOrd="0" destOrd="0" presId="urn:microsoft.com/office/officeart/2005/8/layout/default"/>
    <dgm:cxn modelId="{9EC6937D-35F7-4838-A00F-A61BE75100D8}" type="presParOf" srcId="{E590AC3D-4BE6-4DA3-878D-229731271D84}" destId="{2084D087-E401-41C9-B9BC-ADA8A36ED66F}" srcOrd="0" destOrd="0" presId="urn:microsoft.com/office/officeart/2005/8/layout/default"/>
    <dgm:cxn modelId="{E3D275A5-49FF-4699-A8AB-136B5A84BFC5}" type="presParOf" srcId="{E590AC3D-4BE6-4DA3-878D-229731271D84}" destId="{6E8A13A2-129A-488B-8F74-9E4A09AB26D1}" srcOrd="1" destOrd="0" presId="urn:microsoft.com/office/officeart/2005/8/layout/default"/>
    <dgm:cxn modelId="{ABAF4D5E-2C93-4EC1-9F5F-7D126F7F7841}" type="presParOf" srcId="{E590AC3D-4BE6-4DA3-878D-229731271D84}" destId="{BF780ADB-2E60-4630-A66B-3E051C4B8394}" srcOrd="2" destOrd="0" presId="urn:microsoft.com/office/officeart/2005/8/layout/default"/>
    <dgm:cxn modelId="{1C2E052F-EFC8-4C54-82D8-B1A86FE9044A}" type="presParOf" srcId="{E590AC3D-4BE6-4DA3-878D-229731271D84}" destId="{3080069B-C3FF-46AE-BA98-80762A0BF033}" srcOrd="3" destOrd="0" presId="urn:microsoft.com/office/officeart/2005/8/layout/default"/>
    <dgm:cxn modelId="{A4AFED1F-0C0F-424B-9D7E-0B1F50F9E412}" type="presParOf" srcId="{E590AC3D-4BE6-4DA3-878D-229731271D84}" destId="{40BD46AB-0FEC-4CF4-8C54-2FBAF746A123}" srcOrd="4" destOrd="0" presId="urn:microsoft.com/office/officeart/2005/8/layout/default"/>
    <dgm:cxn modelId="{54027028-9D7D-4096-AC1B-396C9661B8D6}" type="presParOf" srcId="{E590AC3D-4BE6-4DA3-878D-229731271D84}" destId="{F5084B32-73F1-4097-9D51-700AF1BE7D50}" srcOrd="5" destOrd="0" presId="urn:microsoft.com/office/officeart/2005/8/layout/default"/>
    <dgm:cxn modelId="{57F5361B-E23C-400F-B3B9-EFB7ECAF4271}" type="presParOf" srcId="{E590AC3D-4BE6-4DA3-878D-229731271D84}" destId="{0C82CFB4-AAFE-411F-93DA-371637817DC0}" srcOrd="6" destOrd="0" presId="urn:microsoft.com/office/officeart/2005/8/layout/default"/>
    <dgm:cxn modelId="{60FE0A13-6AFF-45C7-99B5-A57BD310DE5F}" type="presParOf" srcId="{E590AC3D-4BE6-4DA3-878D-229731271D84}" destId="{EA7FBC46-A5F1-4DA5-82E4-4209C799B086}" srcOrd="7" destOrd="0" presId="urn:microsoft.com/office/officeart/2005/8/layout/default"/>
    <dgm:cxn modelId="{37A55A6D-A6D4-458D-83A5-C265A634C41E}" type="presParOf" srcId="{E590AC3D-4BE6-4DA3-878D-229731271D84}" destId="{46D0C24A-380B-48B6-B271-4DD14D79204D}" srcOrd="8" destOrd="0" presId="urn:microsoft.com/office/officeart/2005/8/layout/default"/>
    <dgm:cxn modelId="{490A8D3F-A65C-468E-8ECF-61F8D3016494}" type="presParOf" srcId="{E590AC3D-4BE6-4DA3-878D-229731271D84}" destId="{38A1359F-2C1A-497D-B71B-E3A1300B6BE0}" srcOrd="9" destOrd="0" presId="urn:microsoft.com/office/officeart/2005/8/layout/default"/>
    <dgm:cxn modelId="{15CB5C33-92F7-4441-B727-F978FD0DB11D}" type="presParOf" srcId="{E590AC3D-4BE6-4DA3-878D-229731271D84}" destId="{31ECBA0F-41FD-43C4-B46A-D33186E4EACD}" srcOrd="10" destOrd="0" presId="urn:microsoft.com/office/officeart/2005/8/layout/default"/>
    <dgm:cxn modelId="{6685AC2C-2F11-4BE5-B2B2-C4DB987B5250}" type="presParOf" srcId="{E590AC3D-4BE6-4DA3-878D-229731271D84}" destId="{544B8FD1-A329-4796-BBB2-DD33FBD3F535}" srcOrd="11" destOrd="0" presId="urn:microsoft.com/office/officeart/2005/8/layout/default"/>
    <dgm:cxn modelId="{0157FE6F-3418-4AEE-B6DF-677AC27C4E84}" type="presParOf" srcId="{E590AC3D-4BE6-4DA3-878D-229731271D84}" destId="{713635FA-5A00-4384-BFBB-D65D7EEBE9B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8AAA93-AD1F-4941-B1F4-0B0142F19E32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4351763-3887-4C8E-BDD2-31084B79F6D2}">
      <dgm:prSet phldrT="[Текст]"/>
      <dgm:spPr/>
      <dgm:t>
        <a:bodyPr/>
        <a:lstStyle/>
        <a:p>
          <a:r>
            <a:rPr lang="ru-RU" dirty="0" smtClean="0"/>
            <a:t>Спортивно-культурный «Праздник Севера»</a:t>
          </a:r>
          <a:endParaRPr lang="ru-RU" dirty="0"/>
        </a:p>
      </dgm:t>
    </dgm:pt>
    <dgm:pt modelId="{778C8434-37FC-4C4C-B7DE-8A7DB801A9A8}" type="parTrans" cxnId="{410079AB-3AB2-496A-9904-138659AC163E}">
      <dgm:prSet/>
      <dgm:spPr/>
      <dgm:t>
        <a:bodyPr/>
        <a:lstStyle/>
        <a:p>
          <a:endParaRPr lang="ru-RU"/>
        </a:p>
      </dgm:t>
    </dgm:pt>
    <dgm:pt modelId="{37C70D13-65C7-49E4-8602-7641B5CB3098}" type="sibTrans" cxnId="{410079AB-3AB2-496A-9904-138659AC163E}">
      <dgm:prSet/>
      <dgm:spPr/>
      <dgm:t>
        <a:bodyPr/>
        <a:lstStyle/>
        <a:p>
          <a:endParaRPr lang="ru-RU"/>
        </a:p>
      </dgm:t>
    </dgm:pt>
    <dgm:pt modelId="{0371BF60-B5CA-4DEE-A410-B3C2261BF6C6}">
      <dgm:prSet phldrT="[Текст]"/>
      <dgm:spPr/>
      <dgm:t>
        <a:bodyPr/>
        <a:lstStyle/>
        <a:p>
          <a:r>
            <a:rPr lang="ru-RU" dirty="0" smtClean="0"/>
            <a:t>Соревнования по волейболу, посвященные Дню учителя на призы местного отделения ВПП «Единая Россия»</a:t>
          </a:r>
        </a:p>
      </dgm:t>
    </dgm:pt>
    <dgm:pt modelId="{49A2CAFC-2CD8-462F-923B-3622B918280B}" type="parTrans" cxnId="{E1E7CCD2-B976-47BB-BC82-15548214767F}">
      <dgm:prSet/>
      <dgm:spPr/>
      <dgm:t>
        <a:bodyPr/>
        <a:lstStyle/>
        <a:p>
          <a:endParaRPr lang="ru-RU"/>
        </a:p>
      </dgm:t>
    </dgm:pt>
    <dgm:pt modelId="{FD83A723-074C-47ED-BFD7-7D705C93E64B}" type="sibTrans" cxnId="{E1E7CCD2-B976-47BB-BC82-15548214767F}">
      <dgm:prSet/>
      <dgm:spPr/>
      <dgm:t>
        <a:bodyPr/>
        <a:lstStyle/>
        <a:p>
          <a:endParaRPr lang="ru-RU"/>
        </a:p>
      </dgm:t>
    </dgm:pt>
    <dgm:pt modelId="{AFE1AC8F-46C5-4D4B-BDB8-B76D63A10FA0}">
      <dgm:prSet phldrT="[Текст]"/>
      <dgm:spPr/>
      <dgm:t>
        <a:bodyPr/>
        <a:lstStyle/>
        <a:p>
          <a:r>
            <a:rPr lang="ru-RU" dirty="0" smtClean="0"/>
            <a:t>Турнир по зимнему мини-футболу на призы Деда Мороза</a:t>
          </a:r>
          <a:endParaRPr lang="ru-RU" dirty="0"/>
        </a:p>
      </dgm:t>
    </dgm:pt>
    <dgm:pt modelId="{E55C3C48-15CE-452C-8592-5F33ADA7A67B}" type="parTrans" cxnId="{7812BD12-A85F-4EBE-96FC-16CAAFEA5C98}">
      <dgm:prSet/>
      <dgm:spPr/>
      <dgm:t>
        <a:bodyPr/>
        <a:lstStyle/>
        <a:p>
          <a:endParaRPr lang="ru-RU"/>
        </a:p>
      </dgm:t>
    </dgm:pt>
    <dgm:pt modelId="{31A874B2-8B01-40AC-AE2C-606C19D1DEBF}" type="sibTrans" cxnId="{7812BD12-A85F-4EBE-96FC-16CAAFEA5C98}">
      <dgm:prSet/>
      <dgm:spPr/>
      <dgm:t>
        <a:bodyPr/>
        <a:lstStyle/>
        <a:p>
          <a:endParaRPr lang="ru-RU"/>
        </a:p>
      </dgm:t>
    </dgm:pt>
    <dgm:pt modelId="{BDAB6370-9533-425A-BD4D-92DDBE3C28AF}">
      <dgm:prSet phldrT="[Текст]"/>
      <dgm:spPr/>
      <dgm:t>
        <a:bodyPr/>
        <a:lstStyle/>
        <a:p>
          <a:r>
            <a:rPr lang="ru-RU" dirty="0" smtClean="0"/>
            <a:t>Спортивно-культурный праздник «Королева спорта»</a:t>
          </a:r>
          <a:endParaRPr lang="ru-RU" dirty="0"/>
        </a:p>
      </dgm:t>
    </dgm:pt>
    <dgm:pt modelId="{6E888BA5-89F8-454F-BB40-567CEB36BA8D}" type="parTrans" cxnId="{70B93893-EC6F-450B-A6EE-079089EBAF7C}">
      <dgm:prSet/>
      <dgm:spPr/>
      <dgm:t>
        <a:bodyPr/>
        <a:lstStyle/>
        <a:p>
          <a:endParaRPr lang="ru-RU"/>
        </a:p>
      </dgm:t>
    </dgm:pt>
    <dgm:pt modelId="{2D2A5D63-3D37-4B7D-A731-B4481B64D849}" type="sibTrans" cxnId="{70B93893-EC6F-450B-A6EE-079089EBAF7C}">
      <dgm:prSet/>
      <dgm:spPr/>
      <dgm:t>
        <a:bodyPr/>
        <a:lstStyle/>
        <a:p>
          <a:endParaRPr lang="ru-RU"/>
        </a:p>
      </dgm:t>
    </dgm:pt>
    <dgm:pt modelId="{DA7BBA7A-5AE2-449D-9413-058B8932177C}">
      <dgm:prSet phldrT="[Текст]"/>
      <dgm:spPr/>
      <dgm:t>
        <a:bodyPr/>
        <a:lstStyle/>
        <a:p>
          <a:r>
            <a:rPr lang="ru-RU" dirty="0" smtClean="0"/>
            <a:t>Рождественская лыжная гонка</a:t>
          </a:r>
        </a:p>
      </dgm:t>
    </dgm:pt>
    <dgm:pt modelId="{3B4A500C-ED45-4998-8A70-39219D1159C2}" type="parTrans" cxnId="{9E337780-BC19-4CEA-88A9-6FA5A957E884}">
      <dgm:prSet/>
      <dgm:spPr/>
      <dgm:t>
        <a:bodyPr/>
        <a:lstStyle/>
        <a:p>
          <a:endParaRPr lang="ru-RU"/>
        </a:p>
      </dgm:t>
    </dgm:pt>
    <dgm:pt modelId="{48D3ABB3-E3E7-4A03-90B8-6A02DC09A877}" type="sibTrans" cxnId="{9E337780-BC19-4CEA-88A9-6FA5A957E884}">
      <dgm:prSet/>
      <dgm:spPr/>
      <dgm:t>
        <a:bodyPr/>
        <a:lstStyle/>
        <a:p>
          <a:endParaRPr lang="ru-RU"/>
        </a:p>
      </dgm:t>
    </dgm:pt>
    <dgm:pt modelId="{D100F972-EE51-4982-B52C-9AAD3708819A}">
      <dgm:prSet/>
      <dgm:spPr/>
      <dgm:t>
        <a:bodyPr/>
        <a:lstStyle/>
        <a:p>
          <a:r>
            <a:rPr lang="ru-RU" dirty="0" smtClean="0"/>
            <a:t>Первенство района по шахматам «Белая ладья»</a:t>
          </a:r>
          <a:endParaRPr lang="ru-RU" dirty="0"/>
        </a:p>
      </dgm:t>
    </dgm:pt>
    <dgm:pt modelId="{0F5D2B2E-2863-46DE-8B18-08C9150E3752}" type="parTrans" cxnId="{DA52F3F9-7A8F-4ED2-A240-72760743CCBF}">
      <dgm:prSet/>
      <dgm:spPr/>
      <dgm:t>
        <a:bodyPr/>
        <a:lstStyle/>
        <a:p>
          <a:endParaRPr lang="ru-RU"/>
        </a:p>
      </dgm:t>
    </dgm:pt>
    <dgm:pt modelId="{FEE9057F-87AC-498E-BB5E-26816DAB94D4}" type="sibTrans" cxnId="{DA52F3F9-7A8F-4ED2-A240-72760743CCBF}">
      <dgm:prSet/>
      <dgm:spPr/>
      <dgm:t>
        <a:bodyPr/>
        <a:lstStyle/>
        <a:p>
          <a:endParaRPr lang="ru-RU"/>
        </a:p>
      </dgm:t>
    </dgm:pt>
    <dgm:pt modelId="{4126AC0D-2BA1-47EC-AF16-23FFE2DC7823}">
      <dgm:prSet/>
      <dgm:spPr/>
      <dgm:t>
        <a:bodyPr/>
        <a:lstStyle/>
        <a:p>
          <a:r>
            <a:rPr lang="ru-RU" dirty="0" smtClean="0"/>
            <a:t>Турнир по хоккею среди дворовых команд на приз Деда Мороза</a:t>
          </a:r>
          <a:endParaRPr lang="ru-RU" dirty="0"/>
        </a:p>
      </dgm:t>
    </dgm:pt>
    <dgm:pt modelId="{30134E8E-E765-4135-8457-3D60BEE4DA9A}" type="parTrans" cxnId="{BD89BCE9-8491-4744-95B5-E25E49942C8A}">
      <dgm:prSet/>
      <dgm:spPr/>
      <dgm:t>
        <a:bodyPr/>
        <a:lstStyle/>
        <a:p>
          <a:endParaRPr lang="ru-RU"/>
        </a:p>
      </dgm:t>
    </dgm:pt>
    <dgm:pt modelId="{DBA79B36-023E-4C0A-9592-EE1BC68AB009}" type="sibTrans" cxnId="{BD89BCE9-8491-4744-95B5-E25E49942C8A}">
      <dgm:prSet/>
      <dgm:spPr/>
      <dgm:t>
        <a:bodyPr/>
        <a:lstStyle/>
        <a:p>
          <a:endParaRPr lang="ru-RU"/>
        </a:p>
      </dgm:t>
    </dgm:pt>
    <dgm:pt modelId="{9B6AB7E8-B4E9-4D83-B7B5-148D4D771081}">
      <dgm:prSet/>
      <dgm:spPr/>
      <dgm:t>
        <a:bodyPr/>
        <a:lstStyle/>
        <a:p>
          <a:r>
            <a:rPr lang="ru-RU" dirty="0" smtClean="0"/>
            <a:t>«Кросс Нации- 2018»</a:t>
          </a:r>
          <a:endParaRPr lang="ru-RU" dirty="0"/>
        </a:p>
      </dgm:t>
    </dgm:pt>
    <dgm:pt modelId="{1F6EFEC2-73FF-4281-8A38-05D2F4AADEC4}" type="parTrans" cxnId="{DD97D2F3-49E7-4D3E-97E9-53717F6A60E2}">
      <dgm:prSet/>
      <dgm:spPr/>
      <dgm:t>
        <a:bodyPr/>
        <a:lstStyle/>
        <a:p>
          <a:endParaRPr lang="ru-RU"/>
        </a:p>
      </dgm:t>
    </dgm:pt>
    <dgm:pt modelId="{DFDFF9D1-7A1B-4841-8D46-0E848DA9F9CB}" type="sibTrans" cxnId="{DD97D2F3-49E7-4D3E-97E9-53717F6A60E2}">
      <dgm:prSet/>
      <dgm:spPr/>
      <dgm:t>
        <a:bodyPr/>
        <a:lstStyle/>
        <a:p>
          <a:endParaRPr lang="ru-RU"/>
        </a:p>
      </dgm:t>
    </dgm:pt>
    <dgm:pt modelId="{C99F40AB-C232-4B27-A304-B9D2290E243B}">
      <dgm:prSet/>
      <dgm:spPr/>
      <dgm:t>
        <a:bodyPr/>
        <a:lstStyle/>
        <a:p>
          <a:r>
            <a:rPr lang="ru-RU" dirty="0" smtClean="0"/>
            <a:t>«Лыжня России – 2018»</a:t>
          </a:r>
          <a:endParaRPr lang="ru-RU" dirty="0"/>
        </a:p>
      </dgm:t>
    </dgm:pt>
    <dgm:pt modelId="{40D37A16-80D1-4D3C-9AF1-D095D9043546}" type="parTrans" cxnId="{F89B1C9C-FC66-4924-AF97-341763920728}">
      <dgm:prSet/>
      <dgm:spPr/>
      <dgm:t>
        <a:bodyPr/>
        <a:lstStyle/>
        <a:p>
          <a:endParaRPr lang="ru-RU"/>
        </a:p>
      </dgm:t>
    </dgm:pt>
    <dgm:pt modelId="{94BC7A3A-DE46-4EA3-8457-72128E3C1A7C}" type="sibTrans" cxnId="{F89B1C9C-FC66-4924-AF97-341763920728}">
      <dgm:prSet/>
      <dgm:spPr/>
      <dgm:t>
        <a:bodyPr/>
        <a:lstStyle/>
        <a:p>
          <a:endParaRPr lang="ru-RU"/>
        </a:p>
      </dgm:t>
    </dgm:pt>
    <dgm:pt modelId="{2EA5CED7-68BC-4B2A-B6B6-280D397CC2B8}" type="pres">
      <dgm:prSet presAssocID="{038AAA93-AD1F-4941-B1F4-0B0142F19E3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A09856-E473-4447-8064-C6F7CBBE7FB7}" type="pres">
      <dgm:prSet presAssocID="{A4351763-3887-4C8E-BDD2-31084B79F6D2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D611E-04F2-4B71-A72C-17D136488C24}" type="pres">
      <dgm:prSet presAssocID="{37C70D13-65C7-49E4-8602-7641B5CB3098}" presName="sibTrans" presStyleCnt="0"/>
      <dgm:spPr/>
    </dgm:pt>
    <dgm:pt modelId="{05F94882-FFD6-49C3-B972-5633B228144B}" type="pres">
      <dgm:prSet presAssocID="{0371BF60-B5CA-4DEE-A410-B3C2261BF6C6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10439F-6C71-4AD4-ADDE-4AD55F617F02}" type="pres">
      <dgm:prSet presAssocID="{FD83A723-074C-47ED-BFD7-7D705C93E64B}" presName="sibTrans" presStyleCnt="0"/>
      <dgm:spPr/>
    </dgm:pt>
    <dgm:pt modelId="{D4675B7F-F15B-4C3C-AE92-7337D165D08C}" type="pres">
      <dgm:prSet presAssocID="{AFE1AC8F-46C5-4D4B-BDB8-B76D63A10FA0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3D393-9732-4840-A7CF-6C75DCBAED57}" type="pres">
      <dgm:prSet presAssocID="{31A874B2-8B01-40AC-AE2C-606C19D1DEBF}" presName="sibTrans" presStyleCnt="0"/>
      <dgm:spPr/>
    </dgm:pt>
    <dgm:pt modelId="{8ED26C59-5C60-4BEF-B7E0-85018FE4FD76}" type="pres">
      <dgm:prSet presAssocID="{BDAB6370-9533-425A-BD4D-92DDBE3C28AF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132AAE-4EE5-45D5-8FC8-562822A236F2}" type="pres">
      <dgm:prSet presAssocID="{2D2A5D63-3D37-4B7D-A731-B4481B64D849}" presName="sibTrans" presStyleCnt="0"/>
      <dgm:spPr/>
    </dgm:pt>
    <dgm:pt modelId="{D32ED400-6776-47AB-9223-86B006EDA325}" type="pres">
      <dgm:prSet presAssocID="{DA7BBA7A-5AE2-449D-9413-058B8932177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A14ED-E22A-4273-AB09-CBD3915D8D58}" type="pres">
      <dgm:prSet presAssocID="{48D3ABB3-E3E7-4A03-90B8-6A02DC09A877}" presName="sibTrans" presStyleCnt="0"/>
      <dgm:spPr/>
    </dgm:pt>
    <dgm:pt modelId="{67A7D585-71B9-4692-A480-6E96BF5AC2DC}" type="pres">
      <dgm:prSet presAssocID="{D100F972-EE51-4982-B52C-9AAD3708819A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1A110-4913-427B-9244-6D0AB7A9DA2D}" type="pres">
      <dgm:prSet presAssocID="{FEE9057F-87AC-498E-BB5E-26816DAB94D4}" presName="sibTrans" presStyleCnt="0"/>
      <dgm:spPr/>
    </dgm:pt>
    <dgm:pt modelId="{5547778F-5919-4433-9A70-AF855A31BA88}" type="pres">
      <dgm:prSet presAssocID="{9B6AB7E8-B4E9-4D83-B7B5-148D4D771081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C69C8-7F05-4794-B542-BD88BEEDFDCA}" type="pres">
      <dgm:prSet presAssocID="{DFDFF9D1-7A1B-4841-8D46-0E848DA9F9CB}" presName="sibTrans" presStyleCnt="0"/>
      <dgm:spPr/>
    </dgm:pt>
    <dgm:pt modelId="{8280277F-9AE4-441D-814F-B324EDF30740}" type="pres">
      <dgm:prSet presAssocID="{C99F40AB-C232-4B27-A304-B9D2290E243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3DE20B-0AB5-498C-9B75-89D381AC0026}" type="pres">
      <dgm:prSet presAssocID="{94BC7A3A-DE46-4EA3-8457-72128E3C1A7C}" presName="sibTrans" presStyleCnt="0"/>
      <dgm:spPr/>
    </dgm:pt>
    <dgm:pt modelId="{C3499F90-90EE-4E79-A136-3BB8557A377A}" type="pres">
      <dgm:prSet presAssocID="{4126AC0D-2BA1-47EC-AF16-23FFE2DC7823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E7CCD2-B976-47BB-BC82-15548214767F}" srcId="{038AAA93-AD1F-4941-B1F4-0B0142F19E32}" destId="{0371BF60-B5CA-4DEE-A410-B3C2261BF6C6}" srcOrd="1" destOrd="0" parTransId="{49A2CAFC-2CD8-462F-923B-3622B918280B}" sibTransId="{FD83A723-074C-47ED-BFD7-7D705C93E64B}"/>
    <dgm:cxn modelId="{07288F8D-355F-4773-B1F3-3B9439D47204}" type="presOf" srcId="{A4351763-3887-4C8E-BDD2-31084B79F6D2}" destId="{50A09856-E473-4447-8064-C6F7CBBE7FB7}" srcOrd="0" destOrd="0" presId="urn:microsoft.com/office/officeart/2005/8/layout/default"/>
    <dgm:cxn modelId="{5D111AD7-983F-4C96-B659-5E7524D6F8DD}" type="presOf" srcId="{038AAA93-AD1F-4941-B1F4-0B0142F19E32}" destId="{2EA5CED7-68BC-4B2A-B6B6-280D397CC2B8}" srcOrd="0" destOrd="0" presId="urn:microsoft.com/office/officeart/2005/8/layout/default"/>
    <dgm:cxn modelId="{09CE10E6-AF78-4813-B955-B06ADAE980EF}" type="presOf" srcId="{9B6AB7E8-B4E9-4D83-B7B5-148D4D771081}" destId="{5547778F-5919-4433-9A70-AF855A31BA88}" srcOrd="0" destOrd="0" presId="urn:microsoft.com/office/officeart/2005/8/layout/default"/>
    <dgm:cxn modelId="{70B93893-EC6F-450B-A6EE-079089EBAF7C}" srcId="{038AAA93-AD1F-4941-B1F4-0B0142F19E32}" destId="{BDAB6370-9533-425A-BD4D-92DDBE3C28AF}" srcOrd="3" destOrd="0" parTransId="{6E888BA5-89F8-454F-BB40-567CEB36BA8D}" sibTransId="{2D2A5D63-3D37-4B7D-A731-B4481B64D849}"/>
    <dgm:cxn modelId="{9129BB5A-C4E8-4A79-A365-6DA72B4CAF43}" type="presOf" srcId="{D100F972-EE51-4982-B52C-9AAD3708819A}" destId="{67A7D585-71B9-4692-A480-6E96BF5AC2DC}" srcOrd="0" destOrd="0" presId="urn:microsoft.com/office/officeart/2005/8/layout/default"/>
    <dgm:cxn modelId="{BD89BCE9-8491-4744-95B5-E25E49942C8A}" srcId="{038AAA93-AD1F-4941-B1F4-0B0142F19E32}" destId="{4126AC0D-2BA1-47EC-AF16-23FFE2DC7823}" srcOrd="8" destOrd="0" parTransId="{30134E8E-E765-4135-8457-3D60BEE4DA9A}" sibTransId="{DBA79B36-023E-4C0A-9592-EE1BC68AB009}"/>
    <dgm:cxn modelId="{410079AB-3AB2-496A-9904-138659AC163E}" srcId="{038AAA93-AD1F-4941-B1F4-0B0142F19E32}" destId="{A4351763-3887-4C8E-BDD2-31084B79F6D2}" srcOrd="0" destOrd="0" parTransId="{778C8434-37FC-4C4C-B7DE-8A7DB801A9A8}" sibTransId="{37C70D13-65C7-49E4-8602-7641B5CB3098}"/>
    <dgm:cxn modelId="{FF95B93F-8643-4BE3-A6A6-F810E3E269C5}" type="presOf" srcId="{DA7BBA7A-5AE2-449D-9413-058B8932177C}" destId="{D32ED400-6776-47AB-9223-86B006EDA325}" srcOrd="0" destOrd="0" presId="urn:microsoft.com/office/officeart/2005/8/layout/default"/>
    <dgm:cxn modelId="{D71B0DC0-827A-400D-A0D5-1ABC767DE5E3}" type="presOf" srcId="{C99F40AB-C232-4B27-A304-B9D2290E243B}" destId="{8280277F-9AE4-441D-814F-B324EDF30740}" srcOrd="0" destOrd="0" presId="urn:microsoft.com/office/officeart/2005/8/layout/default"/>
    <dgm:cxn modelId="{5572BA39-443B-47F6-9690-22A7AD55D75E}" type="presOf" srcId="{AFE1AC8F-46C5-4D4B-BDB8-B76D63A10FA0}" destId="{D4675B7F-F15B-4C3C-AE92-7337D165D08C}" srcOrd="0" destOrd="0" presId="urn:microsoft.com/office/officeart/2005/8/layout/default"/>
    <dgm:cxn modelId="{21C3D1E1-6E3B-41DA-A5CF-3F4D5F9DC103}" type="presOf" srcId="{4126AC0D-2BA1-47EC-AF16-23FFE2DC7823}" destId="{C3499F90-90EE-4E79-A136-3BB8557A377A}" srcOrd="0" destOrd="0" presId="urn:microsoft.com/office/officeart/2005/8/layout/default"/>
    <dgm:cxn modelId="{DA52F3F9-7A8F-4ED2-A240-72760743CCBF}" srcId="{038AAA93-AD1F-4941-B1F4-0B0142F19E32}" destId="{D100F972-EE51-4982-B52C-9AAD3708819A}" srcOrd="5" destOrd="0" parTransId="{0F5D2B2E-2863-46DE-8B18-08C9150E3752}" sibTransId="{FEE9057F-87AC-498E-BB5E-26816DAB94D4}"/>
    <dgm:cxn modelId="{F89B1C9C-FC66-4924-AF97-341763920728}" srcId="{038AAA93-AD1F-4941-B1F4-0B0142F19E32}" destId="{C99F40AB-C232-4B27-A304-B9D2290E243B}" srcOrd="7" destOrd="0" parTransId="{40D37A16-80D1-4D3C-9AF1-D095D9043546}" sibTransId="{94BC7A3A-DE46-4EA3-8457-72128E3C1A7C}"/>
    <dgm:cxn modelId="{0B8276DB-7E3E-4F34-B301-F79BB4BC1C09}" type="presOf" srcId="{0371BF60-B5CA-4DEE-A410-B3C2261BF6C6}" destId="{05F94882-FFD6-49C3-B972-5633B228144B}" srcOrd="0" destOrd="0" presId="urn:microsoft.com/office/officeart/2005/8/layout/default"/>
    <dgm:cxn modelId="{9E337780-BC19-4CEA-88A9-6FA5A957E884}" srcId="{038AAA93-AD1F-4941-B1F4-0B0142F19E32}" destId="{DA7BBA7A-5AE2-449D-9413-058B8932177C}" srcOrd="4" destOrd="0" parTransId="{3B4A500C-ED45-4998-8A70-39219D1159C2}" sibTransId="{48D3ABB3-E3E7-4A03-90B8-6A02DC09A877}"/>
    <dgm:cxn modelId="{C10E3755-6B01-4064-90B2-8DE57FA44772}" type="presOf" srcId="{BDAB6370-9533-425A-BD4D-92DDBE3C28AF}" destId="{8ED26C59-5C60-4BEF-B7E0-85018FE4FD76}" srcOrd="0" destOrd="0" presId="urn:microsoft.com/office/officeart/2005/8/layout/default"/>
    <dgm:cxn modelId="{DD97D2F3-49E7-4D3E-97E9-53717F6A60E2}" srcId="{038AAA93-AD1F-4941-B1F4-0B0142F19E32}" destId="{9B6AB7E8-B4E9-4D83-B7B5-148D4D771081}" srcOrd="6" destOrd="0" parTransId="{1F6EFEC2-73FF-4281-8A38-05D2F4AADEC4}" sibTransId="{DFDFF9D1-7A1B-4841-8D46-0E848DA9F9CB}"/>
    <dgm:cxn modelId="{7812BD12-A85F-4EBE-96FC-16CAAFEA5C98}" srcId="{038AAA93-AD1F-4941-B1F4-0B0142F19E32}" destId="{AFE1AC8F-46C5-4D4B-BDB8-B76D63A10FA0}" srcOrd="2" destOrd="0" parTransId="{E55C3C48-15CE-452C-8592-5F33ADA7A67B}" sibTransId="{31A874B2-8B01-40AC-AE2C-606C19D1DEBF}"/>
    <dgm:cxn modelId="{19CB1730-1B06-46EE-897C-E70AAC8CC777}" type="presParOf" srcId="{2EA5CED7-68BC-4B2A-B6B6-280D397CC2B8}" destId="{50A09856-E473-4447-8064-C6F7CBBE7FB7}" srcOrd="0" destOrd="0" presId="urn:microsoft.com/office/officeart/2005/8/layout/default"/>
    <dgm:cxn modelId="{AAB1E8BE-C819-4E9E-A14A-9855BEE53393}" type="presParOf" srcId="{2EA5CED7-68BC-4B2A-B6B6-280D397CC2B8}" destId="{91DD611E-04F2-4B71-A72C-17D136488C24}" srcOrd="1" destOrd="0" presId="urn:microsoft.com/office/officeart/2005/8/layout/default"/>
    <dgm:cxn modelId="{8D46F9D8-4849-45C7-9491-B1555DA2EAA2}" type="presParOf" srcId="{2EA5CED7-68BC-4B2A-B6B6-280D397CC2B8}" destId="{05F94882-FFD6-49C3-B972-5633B228144B}" srcOrd="2" destOrd="0" presId="urn:microsoft.com/office/officeart/2005/8/layout/default"/>
    <dgm:cxn modelId="{2AFF37CF-A443-477D-864B-5D9A7A7C60CB}" type="presParOf" srcId="{2EA5CED7-68BC-4B2A-B6B6-280D397CC2B8}" destId="{9A10439F-6C71-4AD4-ADDE-4AD55F617F02}" srcOrd="3" destOrd="0" presId="urn:microsoft.com/office/officeart/2005/8/layout/default"/>
    <dgm:cxn modelId="{BEF0837F-A781-4721-AB66-BB602EAE6644}" type="presParOf" srcId="{2EA5CED7-68BC-4B2A-B6B6-280D397CC2B8}" destId="{D4675B7F-F15B-4C3C-AE92-7337D165D08C}" srcOrd="4" destOrd="0" presId="urn:microsoft.com/office/officeart/2005/8/layout/default"/>
    <dgm:cxn modelId="{D934F006-AA9E-42AD-8057-18BFE4DC60D9}" type="presParOf" srcId="{2EA5CED7-68BC-4B2A-B6B6-280D397CC2B8}" destId="{5BC3D393-9732-4840-A7CF-6C75DCBAED57}" srcOrd="5" destOrd="0" presId="urn:microsoft.com/office/officeart/2005/8/layout/default"/>
    <dgm:cxn modelId="{A94C4760-F9F2-451B-9D2C-30BA36840F37}" type="presParOf" srcId="{2EA5CED7-68BC-4B2A-B6B6-280D397CC2B8}" destId="{8ED26C59-5C60-4BEF-B7E0-85018FE4FD76}" srcOrd="6" destOrd="0" presId="urn:microsoft.com/office/officeart/2005/8/layout/default"/>
    <dgm:cxn modelId="{E5BD4AC1-3D24-4652-ABF6-980C3BB4A09A}" type="presParOf" srcId="{2EA5CED7-68BC-4B2A-B6B6-280D397CC2B8}" destId="{FC132AAE-4EE5-45D5-8FC8-562822A236F2}" srcOrd="7" destOrd="0" presId="urn:microsoft.com/office/officeart/2005/8/layout/default"/>
    <dgm:cxn modelId="{46867A8E-2188-4D6A-BA65-765B91E322B6}" type="presParOf" srcId="{2EA5CED7-68BC-4B2A-B6B6-280D397CC2B8}" destId="{D32ED400-6776-47AB-9223-86B006EDA325}" srcOrd="8" destOrd="0" presId="urn:microsoft.com/office/officeart/2005/8/layout/default"/>
    <dgm:cxn modelId="{4816D53F-AE2B-461F-94BC-1C50F575472B}" type="presParOf" srcId="{2EA5CED7-68BC-4B2A-B6B6-280D397CC2B8}" destId="{FC5A14ED-E22A-4273-AB09-CBD3915D8D58}" srcOrd="9" destOrd="0" presId="urn:microsoft.com/office/officeart/2005/8/layout/default"/>
    <dgm:cxn modelId="{9E9760AD-D720-4A0E-9402-982CBA977D49}" type="presParOf" srcId="{2EA5CED7-68BC-4B2A-B6B6-280D397CC2B8}" destId="{67A7D585-71B9-4692-A480-6E96BF5AC2DC}" srcOrd="10" destOrd="0" presId="urn:microsoft.com/office/officeart/2005/8/layout/default"/>
    <dgm:cxn modelId="{05569FC9-2322-4DEC-8BD9-3C2A19D7F43C}" type="presParOf" srcId="{2EA5CED7-68BC-4B2A-B6B6-280D397CC2B8}" destId="{4FB1A110-4913-427B-9244-6D0AB7A9DA2D}" srcOrd="11" destOrd="0" presId="urn:microsoft.com/office/officeart/2005/8/layout/default"/>
    <dgm:cxn modelId="{900FB9B6-A296-4D50-AF26-F084EE31C71C}" type="presParOf" srcId="{2EA5CED7-68BC-4B2A-B6B6-280D397CC2B8}" destId="{5547778F-5919-4433-9A70-AF855A31BA88}" srcOrd="12" destOrd="0" presId="urn:microsoft.com/office/officeart/2005/8/layout/default"/>
    <dgm:cxn modelId="{141C68D1-8255-4491-A520-0FA74C61AD61}" type="presParOf" srcId="{2EA5CED7-68BC-4B2A-B6B6-280D397CC2B8}" destId="{486C69C8-7F05-4794-B542-BD88BEEDFDCA}" srcOrd="13" destOrd="0" presId="urn:microsoft.com/office/officeart/2005/8/layout/default"/>
    <dgm:cxn modelId="{B70A6237-B788-4F3F-B024-3C3D37D55A28}" type="presParOf" srcId="{2EA5CED7-68BC-4B2A-B6B6-280D397CC2B8}" destId="{8280277F-9AE4-441D-814F-B324EDF30740}" srcOrd="14" destOrd="0" presId="urn:microsoft.com/office/officeart/2005/8/layout/default"/>
    <dgm:cxn modelId="{F8D5A2C9-9DBA-4E15-A066-8EF7C4167B73}" type="presParOf" srcId="{2EA5CED7-68BC-4B2A-B6B6-280D397CC2B8}" destId="{B93DE20B-0AB5-498C-9B75-89D381AC0026}" srcOrd="15" destOrd="0" presId="urn:microsoft.com/office/officeart/2005/8/layout/default"/>
    <dgm:cxn modelId="{4D510D94-7A51-4619-94B9-DBD275EEA5A8}" type="presParOf" srcId="{2EA5CED7-68BC-4B2A-B6B6-280D397CC2B8}" destId="{C3499F90-90EE-4E79-A136-3BB8557A377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CBEE5-87BD-4840-8B6B-9270BB40CD1D}">
      <dsp:nvSpPr>
        <dsp:cNvPr id="0" name=""/>
        <dsp:cNvSpPr/>
      </dsp:nvSpPr>
      <dsp:spPr>
        <a:xfrm>
          <a:off x="0" y="216025"/>
          <a:ext cx="8712967" cy="924438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ГП «УСТЬ-ИШИМСКОЕ ДРСУ»</a:t>
          </a:r>
          <a:endParaRPr lang="ru-RU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127" y="261152"/>
        <a:ext cx="8622713" cy="834184"/>
      </dsp:txXfrm>
    </dsp:sp>
    <dsp:sp modelId="{F6DD8C94-408F-4AA4-A69D-FB6DBAF01BC6}">
      <dsp:nvSpPr>
        <dsp:cNvPr id="0" name=""/>
        <dsp:cNvSpPr/>
      </dsp:nvSpPr>
      <dsp:spPr>
        <a:xfrm>
          <a:off x="0" y="1226864"/>
          <a:ext cx="8712967" cy="894268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137244"/>
                <a:satOff val="-8207"/>
                <a:lumOff val="8611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137244"/>
                <a:satOff val="-8207"/>
                <a:lumOff val="8611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137244"/>
                <a:satOff val="-8207"/>
                <a:lumOff val="861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ООО «ТЮМЕНСКИЙ ФАНЕРНЫЙ ЗАВОД»</a:t>
          </a:r>
          <a:endParaRPr lang="ru-RU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55" y="1270519"/>
        <a:ext cx="8625657" cy="806958"/>
      </dsp:txXfrm>
    </dsp:sp>
    <dsp:sp modelId="{C057FAED-21A4-4C11-B8CC-EA0A71BBD4B5}">
      <dsp:nvSpPr>
        <dsp:cNvPr id="0" name=""/>
        <dsp:cNvSpPr/>
      </dsp:nvSpPr>
      <dsp:spPr>
        <a:xfrm>
          <a:off x="0" y="2184846"/>
          <a:ext cx="8712967" cy="1014957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274488"/>
                <a:satOff val="-16414"/>
                <a:lumOff val="17222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274488"/>
                <a:satOff val="-16414"/>
                <a:lumOff val="17222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274488"/>
                <a:satOff val="-16414"/>
                <a:lumOff val="1722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ФИЛИАЛ ПАО «МРСК СИБИРИ «ОМСКЭНЕРГО»</a:t>
          </a:r>
          <a:endParaRPr lang="ru-RU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546" y="2234392"/>
        <a:ext cx="8613875" cy="915865"/>
      </dsp:txXfrm>
    </dsp:sp>
    <dsp:sp modelId="{3BF0DC9C-CB9F-4ADB-879E-659D811A480A}">
      <dsp:nvSpPr>
        <dsp:cNvPr id="0" name=""/>
        <dsp:cNvSpPr/>
      </dsp:nvSpPr>
      <dsp:spPr>
        <a:xfrm>
          <a:off x="0" y="3308889"/>
          <a:ext cx="8712967" cy="870942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411732"/>
                <a:satOff val="-24621"/>
                <a:lumOff val="25833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411732"/>
                <a:satOff val="-24621"/>
                <a:lumOff val="25833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411732"/>
                <a:satOff val="-24621"/>
                <a:lumOff val="258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СПК «НИКОЛЬСК»</a:t>
          </a:r>
          <a:endParaRPr lang="ru-RU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516" y="3351405"/>
        <a:ext cx="8627935" cy="785910"/>
      </dsp:txXfrm>
    </dsp:sp>
    <dsp:sp modelId="{5D97DBE6-8809-469D-AC87-4684B9731243}">
      <dsp:nvSpPr>
        <dsp:cNvPr id="0" name=""/>
        <dsp:cNvSpPr/>
      </dsp:nvSpPr>
      <dsp:spPr>
        <a:xfrm>
          <a:off x="0" y="4266231"/>
          <a:ext cx="8712967" cy="1014957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548976"/>
                <a:satOff val="-32828"/>
                <a:lumOff val="34444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548976"/>
                <a:satOff val="-32828"/>
                <a:lumOff val="34444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548976"/>
                <a:satOff val="-32828"/>
                <a:lumOff val="344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БЮДЖЕТНЫЕ И КАЗЕННЫЕ УЧРЕЖДЕНИЯ РАЙОНА</a:t>
          </a:r>
          <a:endParaRPr lang="ru-RU" sz="3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546" y="4315777"/>
        <a:ext cx="8613875" cy="9158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84D087-E401-41C9-B9BC-ADA8A36ED66F}">
      <dsp:nvSpPr>
        <dsp:cNvPr id="0" name=""/>
        <dsp:cNvSpPr/>
      </dsp:nvSpPr>
      <dsp:spPr>
        <a:xfrm>
          <a:off x="2955" y="282852"/>
          <a:ext cx="2556459" cy="1533875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окон в здании начальной школы лицея «Альфа»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55" y="282852"/>
        <a:ext cx="2556459" cy="1533875"/>
      </dsp:txXfrm>
    </dsp:sp>
    <dsp:sp modelId="{BF780ADB-2E60-4630-A66B-3E051C4B8394}">
      <dsp:nvSpPr>
        <dsp:cNvPr id="0" name=""/>
        <dsp:cNvSpPr/>
      </dsp:nvSpPr>
      <dsp:spPr>
        <a:xfrm>
          <a:off x="2815061" y="282852"/>
          <a:ext cx="2556459" cy="1533875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Замена окон в спортивном зале школы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(с. Орехово)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15061" y="282852"/>
        <a:ext cx="2556459" cy="1533875"/>
      </dsp:txXfrm>
    </dsp:sp>
    <dsp:sp modelId="{40BD46AB-0FEC-4CF4-8C54-2FBAF746A123}">
      <dsp:nvSpPr>
        <dsp:cNvPr id="0" name=""/>
        <dsp:cNvSpPr/>
      </dsp:nvSpPr>
      <dsp:spPr>
        <a:xfrm>
          <a:off x="5627167" y="282852"/>
          <a:ext cx="2938829" cy="1533875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системы электроосвещения в  школе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(с. Ярково)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27167" y="282852"/>
        <a:ext cx="2938829" cy="1533875"/>
      </dsp:txXfrm>
    </dsp:sp>
    <dsp:sp modelId="{0C82CFB4-AAFE-411F-93DA-371637817DC0}">
      <dsp:nvSpPr>
        <dsp:cNvPr id="0" name=""/>
        <dsp:cNvSpPr/>
      </dsp:nvSpPr>
      <dsp:spPr>
        <a:xfrm>
          <a:off x="0" y="2187606"/>
          <a:ext cx="2556459" cy="1533875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Приобретение ученической мебели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(п. Малая Бича)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187606"/>
        <a:ext cx="2556459" cy="1533875"/>
      </dsp:txXfrm>
    </dsp:sp>
    <dsp:sp modelId="{46D0C24A-380B-48B6-B271-4DD14D79204D}">
      <dsp:nvSpPr>
        <dsp:cNvPr id="0" name=""/>
        <dsp:cNvSpPr/>
      </dsp:nvSpPr>
      <dsp:spPr>
        <a:xfrm>
          <a:off x="2880314" y="2016218"/>
          <a:ext cx="2556459" cy="1787440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Ремонт пола в спортзале школы (с. Паново)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80314" y="2016218"/>
        <a:ext cx="2556459" cy="1787440"/>
      </dsp:txXfrm>
    </dsp:sp>
    <dsp:sp modelId="{31ECBA0F-41FD-43C4-B46A-D33186E4EACD}">
      <dsp:nvSpPr>
        <dsp:cNvPr id="0" name=""/>
        <dsp:cNvSpPr/>
      </dsp:nvSpPr>
      <dsp:spPr>
        <a:xfrm>
          <a:off x="5688637" y="2141152"/>
          <a:ext cx="2815889" cy="1649882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3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Оборудование теплых туалетов в школах (с.Б.Бича, п.Кайсы)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88637" y="2141152"/>
        <a:ext cx="2815889" cy="1649882"/>
      </dsp:txXfrm>
    </dsp:sp>
    <dsp:sp modelId="{713635FA-5A00-4384-BFBB-D65D7EEBE9B7}">
      <dsp:nvSpPr>
        <dsp:cNvPr id="0" name=""/>
        <dsp:cNvSpPr/>
      </dsp:nvSpPr>
      <dsp:spPr>
        <a:xfrm>
          <a:off x="2197804" y="4115460"/>
          <a:ext cx="4173343" cy="1362327"/>
        </a:xfrm>
        <a:prstGeom prst="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Установка системы дублирования сигнала на пульт подразделений пожарной охраны</a:t>
          </a:r>
          <a:endParaRPr lang="ru-RU" sz="24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97804" y="4115460"/>
        <a:ext cx="4173343" cy="13623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A09856-E473-4447-8064-C6F7CBBE7FB7}">
      <dsp:nvSpPr>
        <dsp:cNvPr id="0" name=""/>
        <dsp:cNvSpPr/>
      </dsp:nvSpPr>
      <dsp:spPr>
        <a:xfrm>
          <a:off x="0" y="106813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Спортивно-культурный «Праздник Севера»</a:t>
          </a:r>
          <a:endParaRPr lang="ru-RU" sz="1800" kern="1200" dirty="0"/>
        </a:p>
      </dsp:txBody>
      <dsp:txXfrm>
        <a:off x="0" y="106813"/>
        <a:ext cx="2677797" cy="1606678"/>
      </dsp:txXfrm>
    </dsp:sp>
    <dsp:sp modelId="{05F94882-FFD6-49C3-B972-5633B228144B}">
      <dsp:nvSpPr>
        <dsp:cNvPr id="0" name=""/>
        <dsp:cNvSpPr/>
      </dsp:nvSpPr>
      <dsp:spPr>
        <a:xfrm>
          <a:off x="2945577" y="106813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Соревнования по волейболу, посвященные Дню учителя на призы местного отделения ВПП «Единая Россия»</a:t>
          </a:r>
        </a:p>
      </dsp:txBody>
      <dsp:txXfrm>
        <a:off x="2945577" y="106813"/>
        <a:ext cx="2677797" cy="1606678"/>
      </dsp:txXfrm>
    </dsp:sp>
    <dsp:sp modelId="{D4675B7F-F15B-4C3C-AE92-7337D165D08C}">
      <dsp:nvSpPr>
        <dsp:cNvPr id="0" name=""/>
        <dsp:cNvSpPr/>
      </dsp:nvSpPr>
      <dsp:spPr>
        <a:xfrm>
          <a:off x="5891154" y="106813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Турнир по зимнему мини-футболу на призы Деда Мороза</a:t>
          </a:r>
          <a:endParaRPr lang="ru-RU" sz="1800" kern="1200" dirty="0"/>
        </a:p>
      </dsp:txBody>
      <dsp:txXfrm>
        <a:off x="5891154" y="106813"/>
        <a:ext cx="2677797" cy="1606678"/>
      </dsp:txXfrm>
    </dsp:sp>
    <dsp:sp modelId="{8ED26C59-5C60-4BEF-B7E0-85018FE4FD76}">
      <dsp:nvSpPr>
        <dsp:cNvPr id="0" name=""/>
        <dsp:cNvSpPr/>
      </dsp:nvSpPr>
      <dsp:spPr>
        <a:xfrm>
          <a:off x="0" y="1981271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Спортивно-культурный праздник «Королева спорта»</a:t>
          </a:r>
          <a:endParaRPr lang="ru-RU" sz="1800" kern="1200" dirty="0"/>
        </a:p>
      </dsp:txBody>
      <dsp:txXfrm>
        <a:off x="0" y="1981271"/>
        <a:ext cx="2677797" cy="1606678"/>
      </dsp:txXfrm>
    </dsp:sp>
    <dsp:sp modelId="{D32ED400-6776-47AB-9223-86B006EDA325}">
      <dsp:nvSpPr>
        <dsp:cNvPr id="0" name=""/>
        <dsp:cNvSpPr/>
      </dsp:nvSpPr>
      <dsp:spPr>
        <a:xfrm>
          <a:off x="2945577" y="1981271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Рождественская лыжная гонка</a:t>
          </a:r>
        </a:p>
      </dsp:txBody>
      <dsp:txXfrm>
        <a:off x="2945577" y="1981271"/>
        <a:ext cx="2677797" cy="1606678"/>
      </dsp:txXfrm>
    </dsp:sp>
    <dsp:sp modelId="{67A7D585-71B9-4692-A480-6E96BF5AC2DC}">
      <dsp:nvSpPr>
        <dsp:cNvPr id="0" name=""/>
        <dsp:cNvSpPr/>
      </dsp:nvSpPr>
      <dsp:spPr>
        <a:xfrm>
          <a:off x="5891154" y="1981271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Первенство района по шахматам «Белая ладья»</a:t>
          </a:r>
          <a:endParaRPr lang="ru-RU" sz="1800" kern="1200" dirty="0"/>
        </a:p>
      </dsp:txBody>
      <dsp:txXfrm>
        <a:off x="5891154" y="1981271"/>
        <a:ext cx="2677797" cy="1606678"/>
      </dsp:txXfrm>
    </dsp:sp>
    <dsp:sp modelId="{5547778F-5919-4433-9A70-AF855A31BA88}">
      <dsp:nvSpPr>
        <dsp:cNvPr id="0" name=""/>
        <dsp:cNvSpPr/>
      </dsp:nvSpPr>
      <dsp:spPr>
        <a:xfrm>
          <a:off x="0" y="3855729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«Кросс Нации- 2018»</a:t>
          </a:r>
          <a:endParaRPr lang="ru-RU" sz="1800" kern="1200" dirty="0"/>
        </a:p>
      </dsp:txBody>
      <dsp:txXfrm>
        <a:off x="0" y="3855729"/>
        <a:ext cx="2677797" cy="1606678"/>
      </dsp:txXfrm>
    </dsp:sp>
    <dsp:sp modelId="{8280277F-9AE4-441D-814F-B324EDF30740}">
      <dsp:nvSpPr>
        <dsp:cNvPr id="0" name=""/>
        <dsp:cNvSpPr/>
      </dsp:nvSpPr>
      <dsp:spPr>
        <a:xfrm>
          <a:off x="2945577" y="3855729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«Лыжня России – 2018»</a:t>
          </a:r>
          <a:endParaRPr lang="ru-RU" sz="1800" kern="1200" dirty="0"/>
        </a:p>
      </dsp:txBody>
      <dsp:txXfrm>
        <a:off x="2945577" y="3855729"/>
        <a:ext cx="2677797" cy="1606678"/>
      </dsp:txXfrm>
    </dsp:sp>
    <dsp:sp modelId="{C3499F90-90EE-4E79-A136-3BB8557A377A}">
      <dsp:nvSpPr>
        <dsp:cNvPr id="0" name=""/>
        <dsp:cNvSpPr/>
      </dsp:nvSpPr>
      <dsp:spPr>
        <a:xfrm>
          <a:off x="5891154" y="3855729"/>
          <a:ext cx="2677797" cy="160667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Турнир по хоккею среди дворовых команд на приз Деда Мороза</a:t>
          </a:r>
          <a:endParaRPr lang="ru-RU" sz="1800" kern="1200" dirty="0"/>
        </a:p>
      </dsp:txBody>
      <dsp:txXfrm>
        <a:off x="5891154" y="3855729"/>
        <a:ext cx="2677797" cy="16066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5F725-4712-4484-AB2D-357057677E66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D1FAE-6C8F-428B-950B-1151D0AD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11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63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589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Райский Андрей</a:t>
            </a:r>
            <a:r>
              <a:rPr lang="ru-RU" baseline="0" dirty="0" smtClean="0"/>
              <a:t> Александрович открыл КФХ, получив 200 </a:t>
            </a:r>
            <a:r>
              <a:rPr lang="ru-RU" baseline="0" dirty="0" err="1" smtClean="0"/>
              <a:t>тыщ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821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корректны и взяты из интервью Главы. В тыс. руб. переделать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870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готов.</a:t>
            </a:r>
            <a:r>
              <a:rPr lang="ru-RU" baseline="0" dirty="0" smtClean="0"/>
              <a:t> Данные брала из прошлого доклада.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4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корректны и даны Ваньковой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284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не готов. Данные взяла из прошлогоднего доклада и у Ваньковой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391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817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Возможно, стоит добавить ко-во участников мероприятий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668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5188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42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</a:t>
            </a:r>
            <a:r>
              <a:rPr lang="ru-RU" baseline="0" dirty="0" smtClean="0"/>
              <a:t> корректны, за 2018 взяты у Ваньковой.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856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Слайд 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216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41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63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актуальны</a:t>
            </a: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238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480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корректны. Слайд 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273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731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корректны. Слайд готов</a:t>
            </a:r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397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Данные взяты у Тешкиной С.Ю. Слайд готов. В тыс. руб. один знак после </a:t>
            </a:r>
            <a:r>
              <a:rPr lang="ru-RU" dirty="0" err="1" smtClean="0"/>
              <a:t>зпт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30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Слайд 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D1FAE-6C8F-428B-950B-1151D0AD93B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6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89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ГЛАВЫ УСТЬ-ИШИМСКОГО МУНИЦИПАЛЬНОГО РАЙОНА </a:t>
            </a:r>
            <a:r>
              <a:rPr 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А.С. СЕДЕЛЬНИКОВА О </a:t>
            </a:r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ПОЛОЖЕНИИ ДЕЛ В РАЙОНЕ ЗА </a:t>
            </a:r>
            <a:r>
              <a:rPr 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2018 </a:t>
            </a:r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988840"/>
            <a:ext cx="7272807" cy="4608512"/>
          </a:xfrm>
        </p:spPr>
      </p:pic>
    </p:spTree>
    <p:extLst>
      <p:ext uri="{BB962C8B-B14F-4D97-AF65-F5344CB8AC3E}">
        <p14:creationId xmlns:p14="http://schemas.microsoft.com/office/powerpoint/2010/main" val="436305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408712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      </a:t>
            </a:r>
            <a:r>
              <a:rPr lang="ru-RU" sz="3600" b="0" dirty="0" smtClean="0"/>
              <a:t>Ежегодно </a:t>
            </a:r>
            <a:r>
              <a:rPr lang="ru-RU" sz="3600" b="0" dirty="0"/>
              <a:t>работники СПК «Никольск» занимают почетные места в областных соревнованиях, в качестве наград получали даже автомобили. 2018 год не стал исключением: по итогам работы на уборке урожая тракторист </a:t>
            </a:r>
            <a:r>
              <a:rPr lang="ru-RU" sz="3600" dirty="0"/>
              <a:t>Шалагинов Юрий Николаевич </a:t>
            </a:r>
            <a:r>
              <a:rPr lang="ru-RU" sz="3600" b="0" dirty="0"/>
              <a:t>и оператор машинного доения </a:t>
            </a:r>
            <a:r>
              <a:rPr lang="ru-RU" sz="3600" dirty="0"/>
              <a:t>Кузнецова Светлана Александровна</a:t>
            </a:r>
            <a:r>
              <a:rPr lang="ru-RU" sz="3600" b="0" dirty="0"/>
              <a:t>   заняли 3 место  в северной зоне Омской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4251510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00811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Субсидии сельскохозяйственным организациям 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(тыс. руб.), 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(всего 14 067,5 тыс. РУБ.):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540507"/>
              </p:ext>
            </p:extLst>
          </p:nvPr>
        </p:nvGraphicFramePr>
        <p:xfrm>
          <a:off x="395537" y="1196753"/>
          <a:ext cx="8424936" cy="530758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113671"/>
                <a:gridCol w="2311265"/>
              </a:tblGrid>
              <a:tr h="106773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</a:t>
                      </a:r>
                      <a:r>
                        <a:rPr lang="ru-RU" sz="2000" baseline="0" dirty="0" smtClean="0"/>
                        <a:t> грант для развития материально-технической базы сельскохозяйственным потребительским кооперативам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7 629,</a:t>
                      </a:r>
                      <a:r>
                        <a:rPr lang="ru-RU" sz="2800" b="1" baseline="0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</a:tr>
              <a:tr h="51643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 прирост поголовья коров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340,0</a:t>
                      </a:r>
                      <a:endParaRPr lang="ru-RU" sz="2800" b="1" dirty="0"/>
                    </a:p>
                  </a:txBody>
                  <a:tcPr/>
                </a:tc>
              </a:tr>
              <a:tr h="78917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Несвязанная поддержка в области растениеводства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1 229,8</a:t>
                      </a:r>
                      <a:endParaRPr lang="ru-RU" sz="2800" b="1" dirty="0"/>
                    </a:p>
                  </a:txBody>
                  <a:tcPr/>
                </a:tc>
              </a:tr>
              <a:tr h="50524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 молоко СХО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1 757,2</a:t>
                      </a:r>
                      <a:endParaRPr lang="ru-RU" sz="2800" b="1" dirty="0"/>
                    </a:p>
                  </a:txBody>
                  <a:tcPr/>
                </a:tc>
              </a:tr>
              <a:tr h="55720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  гранты по созданию и развитию КФХ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3 000,</a:t>
                      </a:r>
                      <a:r>
                        <a:rPr lang="ru-RU" sz="2800" b="1" baseline="0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</a:tr>
              <a:tr h="55004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</a:t>
                      </a:r>
                      <a:r>
                        <a:rPr lang="ru-RU" sz="2000" b="1" baseline="0" dirty="0" smtClean="0"/>
                        <a:t> уплату процентов по кредитам ЛПХ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11,9</a:t>
                      </a:r>
                      <a:endParaRPr lang="ru-RU" sz="2800" b="1" dirty="0"/>
                    </a:p>
                  </a:txBody>
                  <a:tcPr/>
                </a:tc>
              </a:tr>
              <a:tr h="68003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 приобретение коров и нетелей молодым семьям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45,0</a:t>
                      </a:r>
                      <a:endParaRPr lang="ru-RU" sz="2800" b="1" dirty="0"/>
                    </a:p>
                  </a:txBody>
                  <a:tcPr/>
                </a:tc>
              </a:tr>
              <a:tr h="62706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На покупку племенного скота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54,0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05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576064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«свеза-лес» (ООО «тюменский фанерный завод»)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4704"/>
            <a:ext cx="8640960" cy="5883538"/>
          </a:xfrm>
        </p:spPr>
      </p:pic>
    </p:spTree>
    <p:extLst>
      <p:ext uri="{BB962C8B-B14F-4D97-AF65-F5344CB8AC3E}">
        <p14:creationId xmlns:p14="http://schemas.microsoft.com/office/powerpoint/2010/main" val="277425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648072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ОБЪЕМОВ ПЕРЕРАБОТКИ МОЛОЧНОЙ ПРОДУКЦИИ </a:t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молсервис» </a:t>
            </a: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6079139"/>
              </p:ext>
            </p:extLst>
          </p:nvPr>
        </p:nvGraphicFramePr>
        <p:xfrm>
          <a:off x="251520" y="764704"/>
          <a:ext cx="8712967" cy="5863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572"/>
                <a:gridCol w="1775752"/>
                <a:gridCol w="1163662"/>
                <a:gridCol w="1163662"/>
                <a:gridCol w="1163662"/>
                <a:gridCol w="1682417"/>
                <a:gridCol w="1212240"/>
              </a:tblGrid>
              <a:tr h="72008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ПК</a:t>
                      </a:r>
                      <a:r>
                        <a:rPr lang="ru-RU" baseline="0" dirty="0" smtClean="0"/>
                        <a:t> «Молсервис»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г.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Отношение к уровню прошлого года, +, -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80">
                <a:tc rowSpan="8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Производство, тонн</a:t>
                      </a:r>
                      <a:endParaRPr lang="ru-RU" sz="2400" b="1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Объём закупленного сырья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627,0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524,5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dirty="0" smtClean="0"/>
                        <a:t>-102,6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dirty="0" smtClean="0"/>
                        <a:t>(тонны)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455218">
                <a:tc vMerge="1"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Молоко 3,2 %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194,2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171,4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152,0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- 19,4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88,7</a:t>
                      </a:r>
                      <a:endParaRPr lang="ru-RU" dirty="0"/>
                    </a:p>
                  </a:txBody>
                  <a:tcPr/>
                </a:tc>
              </a:tr>
              <a:tr h="4552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Сметана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- 0,3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99,1</a:t>
                      </a:r>
                      <a:endParaRPr lang="ru-RU" dirty="0"/>
                    </a:p>
                  </a:txBody>
                  <a:tcPr/>
                </a:tc>
              </a:tr>
              <a:tr h="4552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Творог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- 22,6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51,5</a:t>
                      </a:r>
                      <a:endParaRPr lang="ru-RU" dirty="0"/>
                    </a:p>
                  </a:txBody>
                  <a:tcPr/>
                </a:tc>
              </a:tr>
              <a:tr h="4552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Кефир 2,5 %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- 1,7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4,4</a:t>
                      </a:r>
                      <a:endParaRPr lang="ru-RU" dirty="0"/>
                    </a:p>
                  </a:txBody>
                  <a:tcPr/>
                </a:tc>
              </a:tr>
              <a:tr h="7857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Масло сливочное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- 3,4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55,9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7857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Сыр «Адыгейский»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- 0,3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8,1 </a:t>
                      </a:r>
                      <a:endParaRPr lang="ru-RU" dirty="0"/>
                    </a:p>
                  </a:txBody>
                  <a:tcPr/>
                </a:tc>
              </a:tr>
              <a:tr h="83679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Ряженка 3,2%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- 0,9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57,7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04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208912" cy="5544616"/>
          </a:xfrm>
        </p:spPr>
      </p:pic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323528" y="260351"/>
            <a:ext cx="8352928" cy="6483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магазин «Домовой» ( ИП Доронин О.В.)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8967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4807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    </a:t>
            </a:r>
            <a:r>
              <a:rPr lang="ru-RU" sz="3200" dirty="0" smtClean="0"/>
              <a:t>Результаты </a:t>
            </a:r>
            <a:r>
              <a:rPr lang="ru-RU" sz="3200" dirty="0"/>
              <a:t>мониторинга </a:t>
            </a:r>
            <a:r>
              <a:rPr lang="ru-RU" sz="3200" b="0" dirty="0"/>
              <a:t>удовлетворенности потребителей качеством товаров, работ и услуг и состоянием ценовой конкуренции на рынке розничной торговли показали: </a:t>
            </a:r>
            <a:r>
              <a:rPr lang="ru-RU" sz="3200" dirty="0"/>
              <a:t>48 %</a:t>
            </a:r>
            <a:r>
              <a:rPr lang="ru-RU" sz="3200" b="0" dirty="0"/>
              <a:t>  опрошенных считают, что рынок розничной торговли достаточен, </a:t>
            </a:r>
            <a:r>
              <a:rPr lang="ru-RU" sz="3200" dirty="0"/>
              <a:t>22 %</a:t>
            </a:r>
            <a:r>
              <a:rPr lang="ru-RU" sz="3200" b="0" dirty="0"/>
              <a:t> опрошенных, что даже избыточен. Возможность выбора оценили как удовлетворительную и скорее удовлетворительную </a:t>
            </a:r>
            <a:r>
              <a:rPr lang="ru-RU" sz="3200" dirty="0"/>
              <a:t>39%</a:t>
            </a:r>
            <a:r>
              <a:rPr lang="ru-RU" sz="3200" b="0" dirty="0"/>
              <a:t> опрошенных потребителей. Неудовлетворенных граждан  ценой, качеством и возможностью выбора товаров остается достаточно много: </a:t>
            </a:r>
            <a:r>
              <a:rPr lang="ru-RU" sz="3200" dirty="0"/>
              <a:t>от 20 до 30 %.</a:t>
            </a:r>
          </a:p>
        </p:txBody>
      </p:sp>
    </p:spTree>
    <p:extLst>
      <p:ext uri="{BB962C8B-B14F-4D97-AF65-F5344CB8AC3E}">
        <p14:creationId xmlns:p14="http://schemas.microsoft.com/office/powerpoint/2010/main" val="832953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04056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Кфх райского </a:t>
            </a:r>
            <a:r>
              <a:rPr lang="ru-RU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2018 ГОДУ ПОЛУЧИЛ МУНИЦИПАЛЬНЫЙ ГРАНТ В РАЗМЕРЕ 200 ТЫС.РУБ.</a:t>
            </a: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8574186" cy="5883538"/>
          </a:xfrm>
        </p:spPr>
      </p:pic>
    </p:spTree>
    <p:extLst>
      <p:ext uri="{BB962C8B-B14F-4D97-AF65-F5344CB8AC3E}">
        <p14:creationId xmlns:p14="http://schemas.microsoft.com/office/powerpoint/2010/main" val="1176144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Реализация мероприятий программы «Создание условий для  обеспечения граждан доступным и комфортным жильем и жилищно-коммунальными услугами в омской области»</a:t>
            </a:r>
            <a:endParaRPr lang="ru-RU" sz="1800" dirty="0">
              <a:solidFill>
                <a:schemeClr val="bg1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825165"/>
              </p:ext>
            </p:extLst>
          </p:nvPr>
        </p:nvGraphicFramePr>
        <p:xfrm>
          <a:off x="323528" y="1100138"/>
          <a:ext cx="8496944" cy="55062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56384"/>
                <a:gridCol w="1656184"/>
                <a:gridCol w="1584176"/>
                <a:gridCol w="18002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 мероприятий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 потраченных средств</a:t>
                      </a:r>
                      <a:r>
                        <a:rPr lang="ru-RU" baseline="0" dirty="0" smtClean="0"/>
                        <a:t> (</a:t>
                      </a:r>
                      <a:r>
                        <a:rPr lang="ru-RU" baseline="0" dirty="0" err="1" smtClean="0"/>
                        <a:t>тыс.руб</a:t>
                      </a:r>
                      <a:r>
                        <a:rPr lang="ru-RU" baseline="0" dirty="0" smtClean="0"/>
                        <a:t>.):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 областного бюджета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 местного бюджета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/>
                </a:tc>
              </a:tr>
              <a:tr h="81388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Приобретение 6 дизельных электростанций для котельных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2 780,5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121,3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2 901,8</a:t>
                      </a:r>
                      <a:endParaRPr lang="ru-RU" sz="2400" b="1" dirty="0"/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Приобретение</a:t>
                      </a:r>
                      <a:r>
                        <a:rPr lang="ru-RU" baseline="0" dirty="0" smtClean="0"/>
                        <a:t> в</a:t>
                      </a:r>
                      <a:r>
                        <a:rPr lang="ru-RU" dirty="0" smtClean="0"/>
                        <a:t>одогрейного котла на котельную с. Слободчики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196,0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8,2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204,2</a:t>
                      </a:r>
                      <a:endParaRPr lang="ru-RU" sz="2400" b="1" dirty="0"/>
                    </a:p>
                  </a:txBody>
                  <a:tcPr/>
                </a:tc>
              </a:tr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Приобретение глубинного насоса, эл. центробежного</a:t>
                      </a:r>
                      <a:r>
                        <a:rPr lang="ru-RU" baseline="0" dirty="0" smtClean="0"/>
                        <a:t> насоса, станции управления погружным насосом для водозабора в с. Слободчики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149,1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6,2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155,3</a:t>
                      </a:r>
                      <a:endParaRPr lang="ru-RU" sz="2400" b="1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Приобретение трубы для водопровода в с. Большая Тава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0,00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62,8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62,8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8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ДОМА НА УЛ. ШКОЛЬНОЙ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100138"/>
            <a:ext cx="8280920" cy="5497214"/>
          </a:xfrm>
        </p:spPr>
      </p:pic>
    </p:spTree>
    <p:extLst>
      <p:ext uri="{BB962C8B-B14F-4D97-AF65-F5344CB8AC3E}">
        <p14:creationId xmlns:p14="http://schemas.microsoft.com/office/powerpoint/2010/main" val="3735188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МНОГОДЕТНОЙ СЕМЬИ БАКИЕВЫХ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00138"/>
            <a:ext cx="8784976" cy="5353198"/>
          </a:xfrm>
        </p:spPr>
      </p:pic>
    </p:spTree>
    <p:extLst>
      <p:ext uri="{BB962C8B-B14F-4D97-AF65-F5344CB8AC3E}">
        <p14:creationId xmlns:p14="http://schemas.microsoft.com/office/powerpoint/2010/main" val="3995095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численность родившихся человек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802345"/>
              </p:ext>
            </p:extLst>
          </p:nvPr>
        </p:nvGraphicFramePr>
        <p:xfrm>
          <a:off x="395537" y="1100138"/>
          <a:ext cx="8424936" cy="3913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9794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5760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(96,2 млн.руб.)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433972"/>
              </p:ext>
            </p:extLst>
          </p:nvPr>
        </p:nvGraphicFramePr>
        <p:xfrm>
          <a:off x="539551" y="908723"/>
          <a:ext cx="8208914" cy="54505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104457"/>
                <a:gridCol w="4104457"/>
              </a:tblGrid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Образование</a:t>
                      </a:r>
                      <a:endParaRPr lang="ru-RU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/>
                        <a:t>16,5 млн.руб.</a:t>
                      </a:r>
                      <a:endParaRPr lang="ru-RU" sz="2800" b="0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Культура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1,8 млн.руб.</a:t>
                      </a:r>
                      <a:endParaRPr lang="ru-RU" sz="2800" b="1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Жилищно-коммунальный</a:t>
                      </a:r>
                      <a:r>
                        <a:rPr lang="ru-RU" sz="2800" baseline="0" dirty="0" smtClean="0"/>
                        <a:t> комплекс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3,8 млн.руб.</a:t>
                      </a:r>
                      <a:endParaRPr lang="ru-RU" sz="2800" b="1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Ремонт дороги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14,2 млн.руб.</a:t>
                      </a:r>
                      <a:endParaRPr lang="ru-RU" sz="2800" b="1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Ремонт фасадов МКД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5,1 млн.руб.</a:t>
                      </a:r>
                      <a:endParaRPr lang="ru-RU" sz="2800" b="1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Ремонт</a:t>
                      </a:r>
                      <a:r>
                        <a:rPr lang="ru-RU" sz="2800" baseline="0" dirty="0" smtClean="0"/>
                        <a:t> дорог (ДРСУ)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18,8</a:t>
                      </a:r>
                      <a:r>
                        <a:rPr lang="ru-RU" sz="2800" baseline="0" dirty="0" smtClean="0"/>
                        <a:t> млн.руб.</a:t>
                      </a:r>
                      <a:endParaRPr lang="ru-RU" sz="2800" b="1" dirty="0"/>
                    </a:p>
                  </a:txBody>
                  <a:tcPr/>
                </a:tc>
              </a:tr>
              <a:tr h="7509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Мост через р. Килик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36,0 млн.руб.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054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детей 5-18 лет, получающих дополнительное образование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5155801"/>
              </p:ext>
            </p:extLst>
          </p:nvPr>
        </p:nvGraphicFramePr>
        <p:xfrm>
          <a:off x="107505" y="1412776"/>
          <a:ext cx="5472607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7" name="Picture 3" descr="C:\Users\Elena\Desktop\корпоративчик\IMG_5743ито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1412776"/>
            <a:ext cx="331236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15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784976" cy="61206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    </a:t>
            </a:r>
            <a:r>
              <a:rPr lang="ru-RU" sz="3600" dirty="0" smtClean="0"/>
              <a:t>В </a:t>
            </a:r>
            <a:r>
              <a:rPr lang="ru-RU" sz="3600" dirty="0"/>
              <a:t>районе создаются условия для развития кадрового потенциала педагогов:</a:t>
            </a:r>
          </a:p>
          <a:p>
            <a:pPr algn="just"/>
            <a:r>
              <a:rPr lang="ru-RU" sz="3600" b="0" dirty="0"/>
              <a:t>- </a:t>
            </a:r>
            <a:r>
              <a:rPr lang="ru-RU" sz="3600" b="0" dirty="0" smtClean="0"/>
              <a:t>  </a:t>
            </a:r>
            <a:r>
              <a:rPr lang="ru-RU" sz="3600" dirty="0" smtClean="0"/>
              <a:t>99</a:t>
            </a:r>
            <a:r>
              <a:rPr lang="ru-RU" sz="3600" b="0" dirty="0" smtClean="0"/>
              <a:t> </a:t>
            </a:r>
            <a:r>
              <a:rPr lang="ru-RU" sz="3600" b="0" dirty="0"/>
              <a:t>педагогов прошли курсы  повышения квалификации;</a:t>
            </a:r>
          </a:p>
          <a:p>
            <a:pPr algn="just"/>
            <a:r>
              <a:rPr lang="ru-RU" sz="3600" b="0" dirty="0"/>
              <a:t>- </a:t>
            </a:r>
            <a:r>
              <a:rPr lang="ru-RU" sz="3600" dirty="0"/>
              <a:t>106</a:t>
            </a:r>
            <a:r>
              <a:rPr lang="ru-RU" sz="3600" b="0" dirty="0"/>
              <a:t> педагогов приняли участие в конкурсах профессионального мастерства различных уровней, </a:t>
            </a:r>
            <a:r>
              <a:rPr lang="ru-RU" sz="3600" dirty="0"/>
              <a:t>88</a:t>
            </a:r>
            <a:r>
              <a:rPr lang="ru-RU" sz="3600" b="0" dirty="0"/>
              <a:t> из них стали победителями и призерами; </a:t>
            </a:r>
          </a:p>
          <a:p>
            <a:pPr algn="just"/>
            <a:r>
              <a:rPr lang="ru-RU" sz="3600" b="0" dirty="0"/>
              <a:t>- </a:t>
            </a:r>
            <a:r>
              <a:rPr lang="ru-RU" sz="3600" b="0" dirty="0" smtClean="0"/>
              <a:t> </a:t>
            </a:r>
            <a:r>
              <a:rPr lang="ru-RU" sz="3600" dirty="0" smtClean="0"/>
              <a:t>7</a:t>
            </a:r>
            <a:r>
              <a:rPr lang="ru-RU" sz="3600" b="0" dirty="0" smtClean="0"/>
              <a:t> </a:t>
            </a:r>
            <a:r>
              <a:rPr lang="ru-RU" sz="3600" b="0" dirty="0"/>
              <a:t>молодых </a:t>
            </a:r>
            <a:r>
              <a:rPr lang="ru-RU" sz="3600" b="0" dirty="0" smtClean="0"/>
              <a:t>специалистов приступили </a:t>
            </a:r>
            <a:r>
              <a:rPr lang="ru-RU" sz="3600" b="0" dirty="0"/>
              <a:t>к работе </a:t>
            </a:r>
            <a:r>
              <a:rPr lang="ru-RU" sz="3200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5289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24936" cy="792088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И МАТЕРИАЛЬНО-ТЕХНИЧЕСКОЕ ОБЕСПЕЧЕНИЕ ОБРАЗОВАТЕЛЬНЫХ УЧРЕЖДЕНИЙ В 2018 ГОДУ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256440"/>
              </p:ext>
            </p:extLst>
          </p:nvPr>
        </p:nvGraphicFramePr>
        <p:xfrm>
          <a:off x="323528" y="980728"/>
          <a:ext cx="8568952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1881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1152128"/>
          </a:xfrm>
        </p:spPr>
        <p:txBody>
          <a:bodyPr/>
          <a:lstStyle/>
          <a:p>
            <a:pPr algn="ctr"/>
            <a:r>
              <a:rPr lang="ru-RU" dirty="0" smtClean="0"/>
              <a:t>Укомплектованность медицинским Персоналом, %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0196948"/>
              </p:ext>
            </p:extLst>
          </p:nvPr>
        </p:nvGraphicFramePr>
        <p:xfrm>
          <a:off x="179512" y="1196752"/>
          <a:ext cx="892899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90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6632"/>
            <a:ext cx="4032448" cy="152928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Процент выполнения плана флюорографических обследований</a:t>
            </a:r>
            <a:endParaRPr lang="ru-RU" sz="18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9141725"/>
              </p:ext>
            </p:extLst>
          </p:nvPr>
        </p:nvGraphicFramePr>
        <p:xfrm>
          <a:off x="107504" y="1628800"/>
          <a:ext cx="4608512" cy="3384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0016" y="476672"/>
            <a:ext cx="4192464" cy="116924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Показатель распространенности туберкулеза на 1000 человек населения</a:t>
            </a:r>
            <a:endParaRPr lang="ru-RU" sz="1800" b="1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56107137"/>
              </p:ext>
            </p:extLst>
          </p:nvPr>
        </p:nvGraphicFramePr>
        <p:xfrm>
          <a:off x="4572000" y="1701800"/>
          <a:ext cx="4392613" cy="3383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910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5760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в административном корпусе црб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8784976" cy="5754602"/>
          </a:xfrm>
        </p:spPr>
      </p:pic>
    </p:spTree>
    <p:extLst>
      <p:ext uri="{BB962C8B-B14F-4D97-AF65-F5344CB8AC3E}">
        <p14:creationId xmlns:p14="http://schemas.microsoft.com/office/powerpoint/2010/main" val="17580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404664"/>
            <a:ext cx="4176464" cy="4320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БЕССМЕРТНЫЙ ПОЛК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4104456" cy="2664296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00016" y="332656"/>
            <a:ext cx="3832424" cy="50405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ДЕНЬ РАЙОНА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80728"/>
            <a:ext cx="3960440" cy="2664296"/>
          </a:xfrm>
        </p:spPr>
      </p:pic>
      <p:pic>
        <p:nvPicPr>
          <p:cNvPr id="2050" name="Picture 2" descr="C:\Users\Elena\Desktop\корпоративчик\Учащиеся лицея Альфа на празднике севера - Усть-Ишим - 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2808362" cy="275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347864" y="4077072"/>
            <a:ext cx="5400600" cy="872876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лицея «альфа» на празднике севера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309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ДЕТСКАЯ ШКОЛА ИСКУССТВ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08720"/>
            <a:ext cx="4248472" cy="72008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ТЕАТРАЛЬНАЯ ГРУППА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4392488" cy="316835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908720"/>
            <a:ext cx="4392488" cy="72008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ХОРЕОГРАФИЧЕСКАЯ ГРУППА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4392488" cy="3168352"/>
          </a:xfrm>
        </p:spPr>
      </p:pic>
    </p:spTree>
    <p:extLst>
      <p:ext uri="{BB962C8B-B14F-4D97-AF65-F5344CB8AC3E}">
        <p14:creationId xmlns:p14="http://schemas.microsoft.com/office/powerpoint/2010/main" val="34893660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96944" cy="648072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b="1" dirty="0"/>
              <a:t>Учениками школы можно гордиться: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-252536" y="836712"/>
            <a:ext cx="4392488" cy="612068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             Вокальный </a:t>
            </a:r>
            <a:r>
              <a:rPr lang="ru-RU" dirty="0"/>
              <a:t>ансамбль «Звездочки»  получил диплом 2 степени во  Всероссийском конкурсе искусств «Творческий серпантин»,  5 класс театрального отделения  на Международном фестивале-конкурсе «Родники России» стал лауреатом 3 степени, 12 воспитанников школы искусств  стали лауреатами 1,  2 и 3  степени  на первом  межрегиональном  конкурсе творческих работ «Осенняя  фантазия».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139952" y="764704"/>
            <a:ext cx="4824536" cy="1872208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/>
              <a:t>Горина Настя стала лауреатом 3 степени областного конкурса «Музыкальная провинция»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40968"/>
            <a:ext cx="4752528" cy="3533428"/>
          </a:xfrm>
        </p:spPr>
      </p:pic>
    </p:spTree>
    <p:extLst>
      <p:ext uri="{BB962C8B-B14F-4D97-AF65-F5344CB8AC3E}">
        <p14:creationId xmlns:p14="http://schemas.microsoft.com/office/powerpoint/2010/main" val="494837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504056"/>
          </a:xfrm>
        </p:spPr>
        <p:txBody>
          <a:bodyPr/>
          <a:lstStyle/>
          <a:p>
            <a:pPr algn="ctr"/>
            <a:r>
              <a:rPr lang="ru-RU" sz="1600" dirty="0" smtClean="0"/>
              <a:t>Численность фактически проживающего населения  и количество постоянных хозяйств сельских поселений (с. п.) района</a:t>
            </a: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2261541"/>
              </p:ext>
            </p:extLst>
          </p:nvPr>
        </p:nvGraphicFramePr>
        <p:xfrm>
          <a:off x="0" y="692696"/>
          <a:ext cx="9144000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424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Основные Районные мероприятия в сфере молодежной политики в 2018 году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931774"/>
              </p:ext>
            </p:extLst>
          </p:nvPr>
        </p:nvGraphicFramePr>
        <p:xfrm>
          <a:off x="395536" y="1121340"/>
          <a:ext cx="8424936" cy="54040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424936"/>
              </a:tblGrid>
              <a:tr h="939508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Беседы, показ мультимедийных фильмов, приуроченные к празднованию</a:t>
                      </a:r>
                      <a:r>
                        <a:rPr lang="ru-RU" baseline="0" dirty="0" smtClean="0"/>
                        <a:t> 75-й годовщины прорыва блокады Ленинграда</a:t>
                      </a:r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Добровольческая акция «Неделя добра с волонтерами»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Организация и проведение совместно с ОГИБДД конкурс-соревнования</a:t>
                      </a:r>
                      <a:r>
                        <a:rPr lang="ru-RU" baseline="0" dirty="0" smtClean="0"/>
                        <a:t> юных инспекторов движения «Безопасное колесо – 2018»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Организация работы по направлению «Благоустройство аллей славы, памятных мест и воинских захоронений»</a:t>
                      </a:r>
                      <a:endParaRPr lang="ru-RU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Добровольческая акция «Труд крут!»</a:t>
                      </a:r>
                      <a:endParaRPr lang="ru-RU" dirty="0"/>
                    </a:p>
                  </a:txBody>
                  <a:tcPr/>
                </a:tc>
              </a:tr>
              <a:tr h="572999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Торжественное мероприятие, приуроченное ко Дню защиты детей</a:t>
                      </a:r>
                      <a:endParaRPr lang="ru-RU" dirty="0"/>
                    </a:p>
                  </a:txBody>
                  <a:tcPr/>
                </a:tc>
              </a:tr>
              <a:tr h="723145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Ø"/>
                      </a:pPr>
                      <a:r>
                        <a:rPr lang="ru-RU" dirty="0" smtClean="0"/>
                        <a:t>Организация и проведение палаточного летнего оздоровительного лагеря для детей, попавших в трудную жизненную ситуацию «Остров нескучавия»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97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5760"/>
            <a:ext cx="8496944" cy="111902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ШЕСТВИЕ И ВОЗЛОЖЕНИЕ ВЕНКОВ К МОГИЛАМ ВЕТЕРАНОВ 8 МАЯ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00808"/>
            <a:ext cx="4320480" cy="302433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00808"/>
            <a:ext cx="4248472" cy="3024336"/>
          </a:xfrm>
        </p:spPr>
      </p:pic>
    </p:spTree>
    <p:extLst>
      <p:ext uri="{BB962C8B-B14F-4D97-AF65-F5344CB8AC3E}">
        <p14:creationId xmlns:p14="http://schemas.microsoft.com/office/powerpoint/2010/main" val="3486667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568952" cy="108012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спортивно-массовые мероприятия 2018 года, проведенные на территории нашего района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1137664"/>
              </p:ext>
            </p:extLst>
          </p:nvPr>
        </p:nvGraphicFramePr>
        <p:xfrm>
          <a:off x="323529" y="1100138"/>
          <a:ext cx="8568952" cy="556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1701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65464" cy="504056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культура и спорт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548680"/>
            <a:ext cx="4536504" cy="1152128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систематически занимающихся физической культурой и спортом, человек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8091743"/>
              </p:ext>
            </p:extLst>
          </p:nvPr>
        </p:nvGraphicFramePr>
        <p:xfrm>
          <a:off x="107504" y="1700808"/>
          <a:ext cx="468052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499992" y="548680"/>
            <a:ext cx="4644008" cy="1152128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из местного бюджета, потраченные на проведения мероприятий данной сферы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318691065"/>
              </p:ext>
            </p:extLst>
          </p:nvPr>
        </p:nvGraphicFramePr>
        <p:xfrm>
          <a:off x="4700588" y="1701801"/>
          <a:ext cx="4335908" cy="3815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254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20940" cy="504056"/>
          </a:xfrm>
        </p:spPr>
        <p:txBody>
          <a:bodyPr/>
          <a:lstStyle/>
          <a:p>
            <a:pPr algn="ctr"/>
            <a:r>
              <a:rPr lang="ru-RU" dirty="0" smtClean="0"/>
              <a:t>Победы, которыми мы гордимся: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23528" y="620688"/>
            <a:ext cx="8568952" cy="604867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600" dirty="0" smtClean="0"/>
              <a:t>Областной </a:t>
            </a:r>
            <a:r>
              <a:rPr lang="ru-RU" sz="2600" dirty="0"/>
              <a:t>«Праздник Севера-Седельниково-2018</a:t>
            </a:r>
            <a:r>
              <a:rPr lang="ru-RU" sz="2600" dirty="0" smtClean="0"/>
              <a:t>»: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0" dirty="0" smtClean="0"/>
              <a:t>Радиотелеграфия </a:t>
            </a:r>
            <a:r>
              <a:rPr lang="ru-RU" sz="2400" b="0" dirty="0"/>
              <a:t>- 4 место, команду возглавляет Полякова Галина. </a:t>
            </a:r>
            <a:endParaRPr lang="ru-RU" sz="2400" b="0" dirty="0" smtClean="0"/>
          </a:p>
          <a:p>
            <a:pPr algn="just">
              <a:buFont typeface="Wingdings" pitchFamily="2" charset="2"/>
              <a:buChar char="ü"/>
            </a:pPr>
            <a:r>
              <a:rPr lang="ru-RU" sz="2400" b="0" dirty="0" smtClean="0"/>
              <a:t>Соревнования </a:t>
            </a:r>
            <a:r>
              <a:rPr lang="ru-RU" sz="2400" b="0" dirty="0"/>
              <a:t>спортивных семей, - семья Альмухаметовых (Тебендинское сельское поселение)  заняла 8 место</a:t>
            </a:r>
            <a:r>
              <a:rPr lang="ru-RU" sz="2400" b="0" dirty="0" smtClean="0"/>
              <a:t>;</a:t>
            </a:r>
            <a:endParaRPr lang="ru-RU" sz="2000" b="0" dirty="0"/>
          </a:p>
          <a:p>
            <a:pPr algn="ctr"/>
            <a:r>
              <a:rPr lang="ru-RU" sz="2600" dirty="0"/>
              <a:t>Областной праздник «Королева спорта-Крутинка-2018» </a:t>
            </a:r>
            <a:r>
              <a:rPr lang="ru-RU" sz="2600" dirty="0" smtClean="0"/>
              <a:t>:</a:t>
            </a:r>
            <a:endParaRPr lang="ru-RU" sz="2600" dirty="0"/>
          </a:p>
          <a:p>
            <a:pPr algn="just">
              <a:buFont typeface="Wingdings" pitchFamily="2" charset="2"/>
              <a:buChar char="ü"/>
            </a:pPr>
            <a:r>
              <a:rPr lang="ru-RU" sz="2400" b="0" dirty="0" smtClean="0"/>
              <a:t>семья </a:t>
            </a:r>
            <a:r>
              <a:rPr lang="ru-RU" sz="2400" b="0" dirty="0" err="1"/>
              <a:t>Акиленко</a:t>
            </a:r>
            <a:r>
              <a:rPr lang="ru-RU" sz="2400" b="0" dirty="0"/>
              <a:t> (Ярковское сельское поселение)  заняла 4 место</a:t>
            </a:r>
            <a:r>
              <a:rPr lang="ru-RU" sz="2400" b="0" dirty="0" smtClean="0"/>
              <a:t>;</a:t>
            </a:r>
            <a:endParaRPr lang="ru-RU" sz="2400" b="0" dirty="0"/>
          </a:p>
          <a:p>
            <a:pPr algn="ctr"/>
            <a:r>
              <a:rPr lang="ru-RU" sz="2600" dirty="0" smtClean="0"/>
              <a:t>Легкая атлетика: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0" dirty="0" smtClean="0"/>
              <a:t>прыжки </a:t>
            </a:r>
            <a:r>
              <a:rPr lang="ru-RU" sz="2400" b="0" dirty="0"/>
              <a:t>в длину - Воронин Данислав в личном зачете занял 3 место;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0" dirty="0" smtClean="0"/>
              <a:t>бег </a:t>
            </a:r>
            <a:r>
              <a:rPr lang="ru-RU" sz="2400" b="0" dirty="0"/>
              <a:t>на 10 км. - Рахматуллин Виталий в личном зачете </a:t>
            </a:r>
            <a:r>
              <a:rPr lang="ru-RU" sz="2400" b="0" dirty="0" smtClean="0"/>
              <a:t>занял </a:t>
            </a:r>
            <a:r>
              <a:rPr lang="ru-RU" sz="2400" b="0" dirty="0"/>
              <a:t>3 место.</a:t>
            </a:r>
          </a:p>
          <a:p>
            <a:pPr algn="just"/>
            <a:r>
              <a:rPr lang="ru-RU" sz="2400" b="0" dirty="0" smtClean="0"/>
              <a:t>         Радуют наши спортсмены по пауэрлифтингу: кандидата  в мастера спорта выполнил </a:t>
            </a:r>
            <a:r>
              <a:rPr lang="ru-RU" sz="2400" dirty="0" smtClean="0"/>
              <a:t>Маматулин Амир</a:t>
            </a:r>
            <a:r>
              <a:rPr lang="ru-RU" sz="2400" b="0" dirty="0" smtClean="0"/>
              <a:t>, мастера  спорта выполнили </a:t>
            </a:r>
            <a:r>
              <a:rPr lang="ru-RU" sz="2400" dirty="0" smtClean="0"/>
              <a:t>Гатаев Вадим</a:t>
            </a:r>
            <a:r>
              <a:rPr lang="ru-RU" sz="2400" b="0" dirty="0" smtClean="0"/>
              <a:t>, </a:t>
            </a:r>
            <a:r>
              <a:rPr lang="ru-RU" sz="2400" dirty="0" smtClean="0"/>
              <a:t>Филлер Дмитрий</a:t>
            </a:r>
            <a:r>
              <a:rPr lang="ru-RU" sz="2400" b="0" dirty="0" smtClean="0"/>
              <a:t>, мастера спорта международного класса -  </a:t>
            </a:r>
            <a:r>
              <a:rPr lang="ru-RU" sz="2400" dirty="0" smtClean="0"/>
              <a:t>Пименов Евгений.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745124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404664"/>
            <a:ext cx="4644008" cy="124125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Межрайонные </a:t>
            </a: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соревнования по волейболу К.П. Кошукова (с. Тевриз)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486779" cy="3456384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499992" y="332656"/>
            <a:ext cx="4464496" cy="13132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Турнир по хоккею среди дворовых команд на приз Деда Мороза  </a:t>
            </a: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(с. Усть-Ишим)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88" y="1844825"/>
            <a:ext cx="4263900" cy="3462918"/>
          </a:xfrm>
        </p:spPr>
      </p:pic>
    </p:spTree>
    <p:extLst>
      <p:ext uri="{BB962C8B-B14F-4D97-AF65-F5344CB8AC3E}">
        <p14:creationId xmlns:p14="http://schemas.microsoft.com/office/powerpoint/2010/main" val="362704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/>
          <p:cNvSpPr>
            <a:spLocks noGrp="1"/>
          </p:cNvSpPr>
          <p:nvPr>
            <p:ph type="body" idx="1"/>
          </p:nvPr>
        </p:nvSpPr>
        <p:spPr>
          <a:xfrm>
            <a:off x="822960" y="548680"/>
            <a:ext cx="3200400" cy="10972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«Королева спорта»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Объект 2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8" y="2055812"/>
            <a:ext cx="4351586" cy="2957364"/>
          </a:xfrm>
        </p:spPr>
      </p:pic>
      <p:sp>
        <p:nvSpPr>
          <p:cNvPr id="19" name="Текст 18"/>
          <p:cNvSpPr>
            <a:spLocks noGrp="1"/>
          </p:cNvSpPr>
          <p:nvPr>
            <p:ph type="body" sz="quarter" idx="3"/>
          </p:nvPr>
        </p:nvSpPr>
        <p:spPr>
          <a:xfrm>
            <a:off x="4700016" y="476672"/>
            <a:ext cx="3976440" cy="11692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«праздник севера»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Объект 2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60849"/>
            <a:ext cx="4392488" cy="2952328"/>
          </a:xfrm>
        </p:spPr>
      </p:pic>
    </p:spTree>
    <p:extLst>
      <p:ext uri="{BB962C8B-B14F-4D97-AF65-F5344CB8AC3E}">
        <p14:creationId xmlns:p14="http://schemas.microsoft.com/office/powerpoint/2010/main" val="410818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44624"/>
            <a:ext cx="7520940" cy="648072"/>
          </a:xfrm>
        </p:spPr>
        <p:txBody>
          <a:bodyPr/>
          <a:lstStyle/>
          <a:p>
            <a:pPr algn="ctr"/>
            <a:r>
              <a:rPr lang="ru-RU" sz="2400" dirty="0" smtClean="0"/>
              <a:t>Обращения граждан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2960" y="620688"/>
            <a:ext cx="3200400" cy="57606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Количество обращений граждан</a:t>
            </a:r>
            <a:endParaRPr lang="ru-RU" sz="1600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19617116"/>
              </p:ext>
            </p:extLst>
          </p:nvPr>
        </p:nvGraphicFramePr>
        <p:xfrm>
          <a:off x="179512" y="1268760"/>
          <a:ext cx="439248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148064" y="620688"/>
            <a:ext cx="3600400" cy="648072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Темы обращений граждан, %</a:t>
            </a:r>
            <a:endParaRPr lang="ru-RU" sz="1600" b="1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42612314"/>
              </p:ext>
            </p:extLst>
          </p:nvPr>
        </p:nvGraphicFramePr>
        <p:xfrm>
          <a:off x="4499992" y="1268760"/>
          <a:ext cx="439248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90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89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ОТЧЕТ ГЛАВЫ УСТЬ-ИШИМСКОГО МУНИЦИПАЛЬНОГО РАЙОНА </a:t>
            </a:r>
            <a:r>
              <a:rPr 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А.С. СЕДЕЛЬНИКОВА О </a:t>
            </a:r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ПОЛОЖЕНИИ ДЕЛ В РАЙОНЕ ЗА </a:t>
            </a:r>
            <a:r>
              <a:rPr lang="ru-RU" sz="2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2018 </a:t>
            </a:r>
            <a:r>
              <a:rPr lang="ru-RU" sz="28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988840"/>
            <a:ext cx="7272807" cy="4608512"/>
          </a:xfrm>
        </p:spPr>
      </p:pic>
    </p:spTree>
    <p:extLst>
      <p:ext uri="{BB962C8B-B14F-4D97-AF65-F5344CB8AC3E}">
        <p14:creationId xmlns:p14="http://schemas.microsoft.com/office/powerpoint/2010/main" val="22743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57606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общей и зарегистрированной безработицы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3407435"/>
              </p:ext>
            </p:extLst>
          </p:nvPr>
        </p:nvGraphicFramePr>
        <p:xfrm>
          <a:off x="467544" y="908720"/>
          <a:ext cx="820891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7569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32693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Бюджет муниципального района, млн.руб.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538686"/>
              </p:ext>
            </p:extLst>
          </p:nvPr>
        </p:nvGraphicFramePr>
        <p:xfrm>
          <a:off x="251520" y="692696"/>
          <a:ext cx="8712969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960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Крупными налогоплательщиками в районный бюджет являются: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516587"/>
              </p:ext>
            </p:extLst>
          </p:nvPr>
        </p:nvGraphicFramePr>
        <p:xfrm>
          <a:off x="251520" y="1100138"/>
          <a:ext cx="8712967" cy="5497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310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Анализ расходов районного бюджета за 2018 год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499256"/>
              </p:ext>
            </p:extLst>
          </p:nvPr>
        </p:nvGraphicFramePr>
        <p:xfrm>
          <a:off x="251520" y="1100138"/>
          <a:ext cx="8640959" cy="4993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5055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44624"/>
            <a:ext cx="7709480" cy="57606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Муниципальные контракты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28106376"/>
              </p:ext>
            </p:extLst>
          </p:nvPr>
        </p:nvGraphicFramePr>
        <p:xfrm>
          <a:off x="251520" y="620689"/>
          <a:ext cx="453650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40318370"/>
              </p:ext>
            </p:extLst>
          </p:nvPr>
        </p:nvGraphicFramePr>
        <p:xfrm>
          <a:off x="4788024" y="620688"/>
          <a:ext cx="4104456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207981221"/>
              </p:ext>
            </p:extLst>
          </p:nvPr>
        </p:nvGraphicFramePr>
        <p:xfrm>
          <a:off x="899592" y="3789040"/>
          <a:ext cx="7272808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2882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188640"/>
            <a:ext cx="7520940" cy="5040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голов скота в ЛПХ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4496023"/>
              </p:ext>
            </p:extLst>
          </p:nvPr>
        </p:nvGraphicFramePr>
        <p:xfrm>
          <a:off x="251521" y="692696"/>
          <a:ext cx="864096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107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3343</TotalTime>
  <Words>1406</Words>
  <Application>Microsoft Office PowerPoint</Application>
  <PresentationFormat>Экран (4:3)</PresentationFormat>
  <Paragraphs>339</Paragraphs>
  <Slides>38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Углы</vt:lpstr>
      <vt:lpstr>ОТЧЕТ ГЛАВЫ УСТЬ-ИШИМСКОГО МУНИЦИПАЛЬНОГО РАЙОНА А.С. СЕДЕЛЬНИКОВА О ПОЛОЖЕНИИ ДЕЛ В РАЙОНЕ ЗА 2018 ГОД</vt:lpstr>
      <vt:lpstr>численность родившихся человек</vt:lpstr>
      <vt:lpstr>Численность фактически проживающего населения  и количество постоянных хозяйств сельских поселений (с. п.) района</vt:lpstr>
      <vt:lpstr>Уровень общей и зарегистрированной безработицы</vt:lpstr>
      <vt:lpstr>Бюджет муниципального района, млн.руб.</vt:lpstr>
      <vt:lpstr>Крупными налогоплательщиками в районный бюджет являются:</vt:lpstr>
      <vt:lpstr>Анализ расходов районного бюджета за 2018 год</vt:lpstr>
      <vt:lpstr>Муниципальные контракты</vt:lpstr>
      <vt:lpstr>Количество голов скота в ЛПХ</vt:lpstr>
      <vt:lpstr>Презентация PowerPoint</vt:lpstr>
      <vt:lpstr>Субсидии сельскохозяйственным организациям  (тыс. руб.),  (всего 14 067,5 тыс. РУБ.):</vt:lpstr>
      <vt:lpstr>Ооо «свеза-лес» (ООО «тюменский фанерный завод»)</vt:lpstr>
      <vt:lpstr>ПОКАЗАТЕЛИ ОБЪЕМОВ ПЕРЕРАБОТКИ МОЛОЧНОЙ ПРОДУКЦИИ  спок «пк молсервис» </vt:lpstr>
      <vt:lpstr>Презентация PowerPoint</vt:lpstr>
      <vt:lpstr>Презентация PowerPoint</vt:lpstr>
      <vt:lpstr>Кфх райского а.а. В 2018 ГОДУ ПОЛУЧИЛ МУНИЦИПАЛЬНЫЙ ГРАНТ В РАЗМЕРЕ 200 ТЫС.РУБ.</vt:lpstr>
      <vt:lpstr>Реализация мероприятий программы «Создание условий для  обеспечения граждан доступным и комфортным жильем и жилищно-коммунальными услугами в омской области»</vt:lpstr>
      <vt:lpstr>РЕМОНТ ДОМА НА УЛ. ШКОЛЬНОЙ</vt:lpstr>
      <vt:lpstr>ДОМ МНОГОДЕТНОЙ СЕМЬИ БАКИЕВЫХ</vt:lpstr>
      <vt:lpstr>Инвестиции (96,2 млн.руб.)</vt:lpstr>
      <vt:lpstr>Охват детей 5-18 лет, получающих дополнительное образование </vt:lpstr>
      <vt:lpstr>Презентация PowerPoint</vt:lpstr>
      <vt:lpstr>РЕМОНТ И МАТЕРИАЛЬНО-ТЕХНИЧЕСКОЕ ОБЕСПЕЧЕНИЕ ОБРАЗОВАТЕЛЬНЫХ УЧРЕЖДЕНИЙ В 2018 ГОДУ</vt:lpstr>
      <vt:lpstr>Укомплектованность медицинским Персоналом, %</vt:lpstr>
      <vt:lpstr>Презентация PowerPoint</vt:lpstr>
      <vt:lpstr>Ремонт в административном корпусе црб</vt:lpstr>
      <vt:lpstr>Учащиеся лицея «альфа» на празднике севера</vt:lpstr>
      <vt:lpstr>ДЕТСКАЯ ШКОЛА ИСКУССТВ</vt:lpstr>
      <vt:lpstr> Учениками школы можно гордиться:</vt:lpstr>
      <vt:lpstr>Основные Районные мероприятия в сфере молодежной политики в 2018 году</vt:lpstr>
      <vt:lpstr>ШЕСТВИЕ И ВОЗЛОЖЕНИЕ ВЕНКОВ К МОГИЛАМ ВЕТЕРАНОВ 8 МАЯ</vt:lpstr>
      <vt:lpstr>Основные спортивно-массовые мероприятия 2018 года, проведенные на территории нашего района</vt:lpstr>
      <vt:lpstr>Физическая культура и спорт</vt:lpstr>
      <vt:lpstr>Победы, которыми мы гордимся:</vt:lpstr>
      <vt:lpstr>Презентация PowerPoint</vt:lpstr>
      <vt:lpstr>Презентация PowerPoint</vt:lpstr>
      <vt:lpstr>Обращения граждан</vt:lpstr>
      <vt:lpstr>ОТЧЕТ ГЛАВЫ УСТЬ-ИШИМСКОГО МУНИЦИПАЛЬНОГО РАЙОНА А.С. СЕДЕЛЬНИКОВА О ПОЛОЖЕНИИ ДЕЛ В РАЙОНЕ ЗА 2018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УСТЬ-ИШИМСКОГО МУНИЦИПАЛЬНОГО РАЙОНА О ПОЛОЖЕНИИ ДЕЛ В РАЙОНЕ ЗА 2018 ГОД</dc:title>
  <dc:creator>Elena</dc:creator>
  <cp:lastModifiedBy>Elena</cp:lastModifiedBy>
  <cp:revision>217</cp:revision>
  <cp:lastPrinted>2019-03-12T06:23:11Z</cp:lastPrinted>
  <dcterms:created xsi:type="dcterms:W3CDTF">2018-12-27T05:27:52Z</dcterms:created>
  <dcterms:modified xsi:type="dcterms:W3CDTF">2019-03-13T09:08:11Z</dcterms:modified>
</cp:coreProperties>
</file>