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66" r:id="rId2"/>
    <p:sldId id="256" r:id="rId3"/>
    <p:sldId id="257" r:id="rId4"/>
    <p:sldId id="258" r:id="rId5"/>
    <p:sldId id="263" r:id="rId6"/>
    <p:sldId id="265" r:id="rId7"/>
    <p:sldId id="264" r:id="rId8"/>
    <p:sldId id="262" r:id="rId9"/>
    <p:sldId id="259" r:id="rId10"/>
    <p:sldId id="261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2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B32CCA-D58E-47EE-83E3-18B3F0B93977}" type="datetimeFigureOut">
              <a:rPr lang="ru-RU" smtClean="0"/>
              <a:t>16.12.2014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DB45C-71A4-4A3A-A3BA-CC746066AF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436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DB45C-71A4-4A3A-A3BA-CC746066AFF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041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C137-2D27-448E-B6DF-6F8457A4ACD6}" type="datetimeFigureOut">
              <a:rPr lang="ru-RU" smtClean="0"/>
              <a:t>16.12.2014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01B8-4915-41F5-ACB4-A02FB1F80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C137-2D27-448E-B6DF-6F8457A4ACD6}" type="datetimeFigureOut">
              <a:rPr lang="ru-RU" smtClean="0"/>
              <a:t>16.12.2014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01B8-4915-41F5-ACB4-A02FB1F80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C137-2D27-448E-B6DF-6F8457A4ACD6}" type="datetimeFigureOut">
              <a:rPr lang="ru-RU" smtClean="0"/>
              <a:t>16.12.2014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01B8-4915-41F5-ACB4-A02FB1F80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C137-2D27-448E-B6DF-6F8457A4ACD6}" type="datetimeFigureOut">
              <a:rPr lang="ru-RU" smtClean="0"/>
              <a:t>16.12.2014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01B8-4915-41F5-ACB4-A02FB1F80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C137-2D27-448E-B6DF-6F8457A4ACD6}" type="datetimeFigureOut">
              <a:rPr lang="ru-RU" smtClean="0"/>
              <a:t>16.12.2014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01B8-4915-41F5-ACB4-A02FB1F80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C137-2D27-448E-B6DF-6F8457A4ACD6}" type="datetimeFigureOut">
              <a:rPr lang="ru-RU" smtClean="0"/>
              <a:t>16.12.2014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01B8-4915-41F5-ACB4-A02FB1F80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C137-2D27-448E-B6DF-6F8457A4ACD6}" type="datetimeFigureOut">
              <a:rPr lang="ru-RU" smtClean="0"/>
              <a:t>16.12.2014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01B8-4915-41F5-ACB4-A02FB1F80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C137-2D27-448E-B6DF-6F8457A4ACD6}" type="datetimeFigureOut">
              <a:rPr lang="ru-RU" smtClean="0"/>
              <a:t>16.12.2014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01B8-4915-41F5-ACB4-A02FB1F80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C137-2D27-448E-B6DF-6F8457A4ACD6}" type="datetimeFigureOut">
              <a:rPr lang="ru-RU" smtClean="0"/>
              <a:t>16.12.2014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01B8-4915-41F5-ACB4-A02FB1F80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C137-2D27-448E-B6DF-6F8457A4ACD6}" type="datetimeFigureOut">
              <a:rPr lang="ru-RU" smtClean="0"/>
              <a:t>16.12.2014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01B8-4915-41F5-ACB4-A02FB1F802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C137-2D27-448E-B6DF-6F8457A4ACD6}" type="datetimeFigureOut">
              <a:rPr lang="ru-RU" smtClean="0"/>
              <a:t>16.12.2014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F01B8-4915-41F5-ACB4-A02FB1F802B3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B28C137-2D27-448E-B6DF-6F8457A4ACD6}" type="datetimeFigureOut">
              <a:rPr lang="ru-RU" smtClean="0"/>
              <a:t>16.12.2014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CBF01B8-4915-41F5-ACB4-A02FB1F802B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C:\Users\user\Desktop\33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7200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42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64"/>
    </mc:Choice>
    <mc:Fallback xmlns="">
      <p:transition spd="slow" advTm="1556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Расчёт прибыли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Вместимость нашей базы -  30 человек</a:t>
            </a:r>
          </a:p>
          <a:p>
            <a:pPr marL="0" indent="0">
              <a:buNone/>
            </a:pPr>
            <a:r>
              <a:rPr lang="ru-RU" dirty="0"/>
              <a:t>Стоимость путёвки </a:t>
            </a:r>
            <a:r>
              <a:rPr lang="ru-RU" dirty="0" smtClean="0"/>
              <a:t>11066 </a:t>
            </a:r>
            <a:r>
              <a:rPr lang="ru-RU" dirty="0"/>
              <a:t>– за 10 </a:t>
            </a:r>
            <a:r>
              <a:rPr lang="ru-RU" dirty="0" smtClean="0"/>
              <a:t>дней</a:t>
            </a:r>
          </a:p>
          <a:p>
            <a:pPr marL="0" indent="0">
              <a:buNone/>
            </a:pPr>
            <a:r>
              <a:rPr lang="ru-RU" dirty="0" smtClean="0"/>
              <a:t>11066*30=332000 – за 10 дней </a:t>
            </a:r>
          </a:p>
          <a:p>
            <a:pPr marL="0" indent="0">
              <a:buNone/>
            </a:pPr>
            <a:r>
              <a:rPr lang="ru-RU" dirty="0" smtClean="0"/>
              <a:t>332000*3=996000 – за 30 дней </a:t>
            </a:r>
          </a:p>
          <a:p>
            <a:pPr marL="0" indent="0">
              <a:buNone/>
            </a:pPr>
            <a:r>
              <a:rPr lang="ru-RU" dirty="0" smtClean="0"/>
              <a:t>Расходы в месяц составляют 332000 рублей. Отсюда прибыль составляет   664000 в месяц</a:t>
            </a:r>
            <a:br>
              <a:rPr lang="ru-RU" dirty="0" smtClean="0"/>
            </a:br>
            <a:r>
              <a:rPr lang="ru-RU" dirty="0" smtClean="0"/>
              <a:t>Чистая прибыль 450000 рублей за 1 месяц</a:t>
            </a:r>
          </a:p>
          <a:p>
            <a:pPr marL="0" indent="0">
              <a:buNone/>
            </a:pPr>
            <a:r>
              <a:rPr lang="ru-RU" dirty="0" smtClean="0"/>
              <a:t>За 4 месяца – 1800000</a:t>
            </a:r>
          </a:p>
          <a:p>
            <a:pPr marL="0" indent="0">
              <a:buNone/>
            </a:pPr>
            <a:r>
              <a:rPr lang="ru-RU" dirty="0" smtClean="0"/>
              <a:t>Прибыль за сезон - 472000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186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58"/>
    </mc:Choice>
    <mc:Fallback xmlns="">
      <p:transition spd="slow" advTm="16058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	 </a:t>
            </a:r>
            <a:r>
              <a:rPr lang="ru-RU" sz="3600" dirty="0" smtClean="0"/>
              <a:t>    Спасибо за внимание!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Как не любить такую землю</a:t>
            </a:r>
          </a:p>
          <a:p>
            <a:pPr marL="0" indent="0">
              <a:buNone/>
            </a:pPr>
            <a:r>
              <a:rPr lang="ru-RU" dirty="0" smtClean="0"/>
              <a:t>       Где воздух мёдом напоён </a:t>
            </a:r>
          </a:p>
          <a:p>
            <a:pPr marL="0" indent="0">
              <a:buNone/>
            </a:pPr>
            <a:r>
              <a:rPr lang="ru-RU" dirty="0" smtClean="0"/>
              <a:t>                И кто тем воздухом подышит –</a:t>
            </a:r>
          </a:p>
          <a:p>
            <a:pPr marL="0" indent="0">
              <a:buNone/>
            </a:pPr>
            <a:r>
              <a:rPr lang="ru-RU" dirty="0" smtClean="0"/>
              <a:t>                       навечно в Усть-Ишим влюблён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         М. Усов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3469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49"/>
    </mc:Choice>
    <mc:Fallback xmlns="">
      <p:transition spd="slow" advTm="504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-459432"/>
            <a:ext cx="7350286" cy="331236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 Основная цель:</a:t>
            </a:r>
            <a:b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Реализация бизнес-плана </a:t>
            </a:r>
            <a:b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</a:b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туристической базы  «Ермак»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852936"/>
            <a:ext cx="7117180" cy="213779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Franklin Gothic Medium" pitchFamily="34" charset="0"/>
              </a:rPr>
              <a:t>Лучший отдых возможен только в тех же природных условиях, в которых проживает отдыхающий</a:t>
            </a:r>
            <a:endParaRPr lang="ru-RU" sz="2800" dirty="0">
              <a:solidFill>
                <a:schemeClr val="tx1"/>
              </a:solidFill>
              <a:latin typeface="Franklin Gothic Medium" pitchFamily="34" charset="0"/>
            </a:endParaRPr>
          </a:p>
        </p:txBody>
      </p:sp>
      <p:pic>
        <p:nvPicPr>
          <p:cNvPr id="2050" name="Picture 2" descr="C:\Users\user\Desktop\Новая папка (2)\DSCN02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835" y="3909580"/>
            <a:ext cx="5568135" cy="288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86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26"/>
    </mc:Choice>
    <mc:Fallback xmlns="">
      <p:transition spd="slow" advTm="16026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088" y="188640"/>
            <a:ext cx="7125113" cy="924475"/>
          </a:xfrm>
        </p:spPr>
        <p:txBody>
          <a:bodyPr/>
          <a:lstStyle/>
          <a:p>
            <a:r>
              <a:rPr lang="ru-RU" dirty="0" smtClean="0"/>
              <a:t>Преимущества для строительства туристической базы: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4518" y="980728"/>
            <a:ext cx="6802915" cy="3869959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В нашем районе отсутствует конкуренция в данной отрасли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Наш район выделяется живописной местностью, большим количеством озёр и рек, мест для отдыха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Небольшая отдалённость от городов (Тюмень, Омск, Тара, Тобольск  и другие) 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  <p:pic>
        <p:nvPicPr>
          <p:cNvPr id="3074" name="Picture 2" descr="C:\Users\user\Desktop\Оз._Святое_-_03_res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3980788"/>
            <a:ext cx="3705225" cy="2498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Оз._Татын_03_resiz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51" y="3980787"/>
            <a:ext cx="3542744" cy="2498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66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826"/>
    </mc:Choice>
    <mc:Fallback xmlns="">
      <p:transition spd="slow" advTm="15826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125113" cy="924475"/>
          </a:xfrm>
        </p:spPr>
        <p:txBody>
          <a:bodyPr/>
          <a:lstStyle/>
          <a:p>
            <a:r>
              <a:rPr lang="ru-RU" dirty="0" smtClean="0"/>
              <a:t>Предоставляемые услуги туристической базы: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3429000"/>
            <a:ext cx="7125112" cy="4051437"/>
          </a:xfrm>
        </p:spPr>
        <p:txBody>
          <a:bodyPr/>
          <a:lstStyle/>
          <a:p>
            <a:r>
              <a:rPr lang="ru-RU" dirty="0" err="1" smtClean="0"/>
              <a:t>Квадроцикл</a:t>
            </a:r>
            <a:r>
              <a:rPr lang="ru-RU" dirty="0" smtClean="0"/>
              <a:t> </a:t>
            </a:r>
            <a:r>
              <a:rPr lang="ru-RU" dirty="0" smtClean="0"/>
              <a:t>( по предварительному заказу)</a:t>
            </a:r>
          </a:p>
          <a:p>
            <a:r>
              <a:rPr lang="ru-RU" dirty="0" smtClean="0"/>
              <a:t>Лодка весельная </a:t>
            </a:r>
          </a:p>
          <a:p>
            <a:r>
              <a:rPr lang="ru-RU" dirty="0" smtClean="0"/>
              <a:t>Прокат спортивного инвентаря </a:t>
            </a:r>
            <a:endParaRPr lang="ru-RU" dirty="0" smtClean="0"/>
          </a:p>
          <a:p>
            <a:r>
              <a:rPr lang="ru-RU" dirty="0" smtClean="0"/>
              <a:t>Туристические походы и экскурсии </a:t>
            </a:r>
            <a:endParaRPr lang="ru-RU" dirty="0" smtClean="0"/>
          </a:p>
          <a:p>
            <a:r>
              <a:rPr lang="ru-RU" dirty="0" smtClean="0"/>
              <a:t>Летний бар</a:t>
            </a:r>
          </a:p>
          <a:p>
            <a:r>
              <a:rPr lang="ru-RU" dirty="0" smtClean="0"/>
              <a:t>Детская площадка </a:t>
            </a:r>
          </a:p>
          <a:p>
            <a:r>
              <a:rPr lang="ru-RU" dirty="0" smtClean="0"/>
              <a:t>Походы за лесными дарами  (ягоды, грибы, кедровый орех)</a:t>
            </a:r>
          </a:p>
          <a:p>
            <a:r>
              <a:rPr lang="ru-RU" dirty="0" smtClean="0"/>
              <a:t>Волейбол, настольный теннис</a:t>
            </a:r>
          </a:p>
          <a:p>
            <a:r>
              <a:rPr lang="ru-RU" dirty="0" smtClean="0"/>
              <a:t>Рыбалка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5386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15"/>
    </mc:Choice>
    <mc:Fallback xmlns="">
      <p:transition spd="slow" advTm="16115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маршруты: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/>
              <a:t>Озеро  «Святое»</a:t>
            </a:r>
          </a:p>
          <a:p>
            <a:pPr marL="0" indent="0">
              <a:buNone/>
            </a:pPr>
            <a:endParaRPr lang="ru-RU" sz="2400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4919" y="2996952"/>
            <a:ext cx="352839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/>
              <a:t>На этом замечательном водоеме есть возможность ощутить прикосновение природы</a:t>
            </a:r>
            <a:endParaRPr lang="ru-RU" sz="2400" dirty="0"/>
          </a:p>
        </p:txBody>
      </p:sp>
      <p:pic>
        <p:nvPicPr>
          <p:cNvPr id="1026" name="Picture 2" descr="C:\Users\user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1831337"/>
            <a:ext cx="439102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68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05"/>
    </mc:Choice>
    <mc:Fallback xmlns="">
      <p:transition spd="slow" advTm="16205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Село Вятка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3240359" cy="405143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Это село богато своей главной достопримечательностью-мужским монастырем. Этот монастырь очень красивый, от его архитектуры веет русской стариной</a:t>
            </a:r>
            <a:endParaRPr lang="ru-RU" sz="2400" dirty="0"/>
          </a:p>
        </p:txBody>
      </p:sp>
      <p:pic>
        <p:nvPicPr>
          <p:cNvPr id="2050" name="Picture 2" descr="C:\Users\user\Desktop\009665.jpg.~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204864"/>
            <a:ext cx="5256584" cy="370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93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779"/>
    </mc:Choice>
    <mc:Fallback xmlns="">
      <p:transition spd="slow" advTm="1577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Никольские горы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07361"/>
            <a:ext cx="3600399" cy="464597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/>
              <a:t>Эти сопки поражают своим величием. Их природная красота вдохновляет людей, дарит им веселые и радостные дни, вносят разнообразие в их будничную жизнь. </a:t>
            </a:r>
            <a:endParaRPr lang="ru-RU" sz="2400" dirty="0"/>
          </a:p>
        </p:txBody>
      </p:sp>
      <p:pic>
        <p:nvPicPr>
          <p:cNvPr id="3074" name="Picture 2" descr="C:\Users\user\Desktop\image0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837" y="2636912"/>
            <a:ext cx="4695825" cy="352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04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305"/>
    </mc:Choice>
    <mc:Fallback xmlns="">
      <p:transition spd="slow" advTm="16305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3799205"/>
              </p:ext>
            </p:extLst>
          </p:nvPr>
        </p:nvGraphicFramePr>
        <p:xfrm>
          <a:off x="683569" y="620692"/>
          <a:ext cx="7268715" cy="60434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2905"/>
                <a:gridCol w="2422905"/>
                <a:gridCol w="2422905"/>
              </a:tblGrid>
              <a:tr h="415235">
                <a:tc>
                  <a:txBody>
                    <a:bodyPr/>
                    <a:lstStyle/>
                    <a:p>
                      <a:r>
                        <a:rPr lang="ru-RU" dirty="0" smtClean="0"/>
                        <a:t>Инвентарь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Расчёты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</a:t>
                      </a:r>
                      <a:endParaRPr lang="ru-RU" dirty="0"/>
                    </a:p>
                  </a:txBody>
                  <a:tcPr/>
                </a:tc>
              </a:tr>
              <a:tr h="72666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Аренда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1000*4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4000</a:t>
                      </a:r>
                      <a:endParaRPr lang="ru-RU" dirty="0"/>
                    </a:p>
                  </a:txBody>
                  <a:tcPr/>
                </a:tc>
              </a:tr>
              <a:tr h="421002">
                <a:tc>
                  <a:txBody>
                    <a:bodyPr/>
                    <a:lstStyle/>
                    <a:p>
                      <a:r>
                        <a:rPr lang="ru-RU" dirty="0" smtClean="0"/>
                        <a:t>Палатки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15*2500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37500</a:t>
                      </a:r>
                      <a:endParaRPr lang="ru-RU" dirty="0"/>
                    </a:p>
                  </a:txBody>
                  <a:tcPr/>
                </a:tc>
              </a:tr>
              <a:tr h="421002">
                <a:tc>
                  <a:txBody>
                    <a:bodyPr/>
                    <a:lstStyle/>
                    <a:p>
                      <a:r>
                        <a:rPr lang="ru-RU" dirty="0" smtClean="0"/>
                        <a:t>Мангалы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2*1500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3000</a:t>
                      </a:r>
                      <a:endParaRPr lang="ru-RU" dirty="0"/>
                    </a:p>
                  </a:txBody>
                  <a:tcPr/>
                </a:tc>
              </a:tr>
              <a:tr h="421002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Банер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1*5000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5000</a:t>
                      </a:r>
                      <a:endParaRPr lang="ru-RU" dirty="0"/>
                    </a:p>
                  </a:txBody>
                  <a:tcPr/>
                </a:tc>
              </a:tr>
              <a:tr h="421002">
                <a:tc>
                  <a:txBody>
                    <a:bodyPr/>
                    <a:lstStyle/>
                    <a:p>
                      <a:r>
                        <a:rPr lang="ru-RU" dirty="0" smtClean="0"/>
                        <a:t>Биотуалеты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2*5000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10000</a:t>
                      </a:r>
                      <a:endParaRPr lang="ru-RU" dirty="0"/>
                    </a:p>
                  </a:txBody>
                  <a:tcPr/>
                </a:tc>
              </a:tr>
              <a:tr h="421002">
                <a:tc>
                  <a:txBody>
                    <a:bodyPr/>
                    <a:lstStyle/>
                    <a:p>
                      <a:r>
                        <a:rPr lang="ru-RU" dirty="0" smtClean="0"/>
                        <a:t>Кухонная утварь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20000</a:t>
                      </a:r>
                      <a:endParaRPr lang="ru-RU" dirty="0"/>
                    </a:p>
                  </a:txBody>
                  <a:tcPr/>
                </a:tc>
              </a:tr>
              <a:tr h="421002">
                <a:tc>
                  <a:txBody>
                    <a:bodyPr/>
                    <a:lstStyle/>
                    <a:p>
                      <a:r>
                        <a:rPr lang="ru-RU" dirty="0" smtClean="0"/>
                        <a:t>Велосипеды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5*5500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27500</a:t>
                      </a:r>
                      <a:endParaRPr lang="ru-RU" dirty="0"/>
                    </a:p>
                  </a:txBody>
                  <a:tcPr/>
                </a:tc>
              </a:tr>
              <a:tr h="421002">
                <a:tc>
                  <a:txBody>
                    <a:bodyPr/>
                    <a:lstStyle/>
                    <a:p>
                      <a:r>
                        <a:rPr lang="ru-RU" dirty="0" smtClean="0"/>
                        <a:t>Беседки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5*2500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12500</a:t>
                      </a:r>
                      <a:endParaRPr lang="ru-RU" dirty="0"/>
                    </a:p>
                  </a:txBody>
                  <a:tcPr/>
                </a:tc>
              </a:tr>
              <a:tr h="421002">
                <a:tc>
                  <a:txBody>
                    <a:bodyPr/>
                    <a:lstStyle/>
                    <a:p>
                      <a:r>
                        <a:rPr lang="ru-RU" dirty="0" smtClean="0"/>
                        <a:t>Надувные лодки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3*3500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10500</a:t>
                      </a:r>
                      <a:endParaRPr lang="ru-RU" dirty="0"/>
                    </a:p>
                  </a:txBody>
                  <a:tcPr/>
                </a:tc>
              </a:tr>
              <a:tr h="421002">
                <a:tc>
                  <a:txBody>
                    <a:bodyPr/>
                    <a:lstStyle/>
                    <a:p>
                      <a:r>
                        <a:rPr lang="ru-RU" dirty="0" smtClean="0"/>
                        <a:t>Душевая кабина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2*10000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20000</a:t>
                      </a:r>
                      <a:endParaRPr lang="ru-RU" dirty="0"/>
                    </a:p>
                  </a:txBody>
                  <a:tcPr/>
                </a:tc>
              </a:tr>
              <a:tr h="415235">
                <a:tc>
                  <a:txBody>
                    <a:bodyPr/>
                    <a:lstStyle/>
                    <a:p>
                      <a:r>
                        <a:rPr lang="ru-RU" dirty="0" smtClean="0"/>
                        <a:t>Аренда квадратов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3000</a:t>
                      </a:r>
                    </a:p>
                  </a:txBody>
                  <a:tcPr/>
                </a:tc>
              </a:tr>
              <a:tr h="697320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Расходы на рекламу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292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38"/>
    </mc:Choice>
    <mc:Fallback xmlns="">
      <p:transition spd="slow" advTm="16238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373216"/>
            <a:ext cx="7125113" cy="924475"/>
          </a:xfrm>
        </p:spPr>
        <p:txBody>
          <a:bodyPr/>
          <a:lstStyle/>
          <a:p>
            <a:r>
              <a:rPr lang="ru-RU" dirty="0" smtClean="0"/>
              <a:t>Итого: 1328000 рублей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641632"/>
              </p:ext>
            </p:extLst>
          </p:nvPr>
        </p:nvGraphicFramePr>
        <p:xfrm>
          <a:off x="971600" y="692696"/>
          <a:ext cx="71247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4900"/>
                <a:gridCol w="2374900"/>
                <a:gridCol w="23749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Заработные</a:t>
                      </a:r>
                      <a:r>
                        <a:rPr lang="ru-RU" baseline="0" dirty="0" smtClean="0"/>
                        <a:t> платы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Расчёты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Повар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7500*4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Медик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10000*4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Рабочий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7500*4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30000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Инструктор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10000*3*4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120000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792872"/>
              </p:ext>
            </p:extLst>
          </p:nvPr>
        </p:nvGraphicFramePr>
        <p:xfrm>
          <a:off x="971600" y="3140968"/>
          <a:ext cx="7128792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2376264"/>
                <a:gridCol w="2376264"/>
              </a:tblGrid>
              <a:tr h="298832">
                <a:tc>
                  <a:txBody>
                    <a:bodyPr/>
                    <a:lstStyle/>
                    <a:p>
                      <a:r>
                        <a:rPr lang="ru-RU" dirty="0" smtClean="0"/>
                        <a:t>Питание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900000</a:t>
                      </a:r>
                      <a:endParaRPr lang="ru-RU" dirty="0"/>
                    </a:p>
                  </a:txBody>
                  <a:tcPr/>
                </a:tc>
              </a:tr>
              <a:tr h="298832">
                <a:tc>
                  <a:txBody>
                    <a:bodyPr/>
                    <a:lstStyle/>
                    <a:p>
                      <a:r>
                        <a:rPr lang="ru-RU" dirty="0" smtClean="0"/>
                        <a:t>Прочие расходы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5000*4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965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889"/>
    </mc:Choice>
    <mc:Fallback xmlns="">
      <p:transition spd="slow" advTm="15889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486</TotalTime>
  <Words>302</Words>
  <Application>Microsoft Office PowerPoint</Application>
  <PresentationFormat>Экран (4:3)</PresentationFormat>
  <Paragraphs>106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Spring</vt:lpstr>
      <vt:lpstr>Презентация PowerPoint</vt:lpstr>
      <vt:lpstr> Основная цель: Реализация бизнес-плана  туристической базы  «Ермак»</vt:lpstr>
      <vt:lpstr>Преимущества для строительства туристической базы:</vt:lpstr>
      <vt:lpstr>Предоставляемые услуги туристической базы:</vt:lpstr>
      <vt:lpstr>Основные маршруты: </vt:lpstr>
      <vt:lpstr>Село Вятка </vt:lpstr>
      <vt:lpstr>Никольские горы </vt:lpstr>
      <vt:lpstr>Презентация PowerPoint</vt:lpstr>
      <vt:lpstr>Итого: 1328000 рублей  </vt:lpstr>
      <vt:lpstr>                Расчёт прибыли </vt:lpstr>
      <vt:lpstr>   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34</cp:revision>
  <dcterms:created xsi:type="dcterms:W3CDTF">2014-12-13T04:16:58Z</dcterms:created>
  <dcterms:modified xsi:type="dcterms:W3CDTF">2014-12-16T09:06:19Z</dcterms:modified>
</cp:coreProperties>
</file>