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notesMasterIdLst>
    <p:notesMasterId r:id="rId11"/>
  </p:notesMasterIdLst>
  <p:sldIdLst>
    <p:sldId id="256" r:id="rId2"/>
    <p:sldId id="344" r:id="rId3"/>
    <p:sldId id="345" r:id="rId4"/>
    <p:sldId id="267" r:id="rId5"/>
    <p:sldId id="387" r:id="rId6"/>
    <p:sldId id="388" r:id="rId7"/>
    <p:sldId id="389" r:id="rId8"/>
    <p:sldId id="390" r:id="rId9"/>
    <p:sldId id="3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DEA2"/>
    <a:srgbClr val="7BE77B"/>
    <a:srgbClr val="130BB5"/>
    <a:srgbClr val="B01058"/>
    <a:srgbClr val="D66C1C"/>
    <a:srgbClr val="FF3300"/>
    <a:srgbClr val="0099FF"/>
    <a:srgbClr val="9BD092"/>
    <a:srgbClr val="FF9900"/>
    <a:srgbClr val="1CA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82" autoAdjust="0"/>
    <p:restoredTop sz="94851" autoAdjust="0"/>
  </p:normalViewPr>
  <p:slideViewPr>
    <p:cSldViewPr>
      <p:cViewPr>
        <p:scale>
          <a:sx n="100" d="100"/>
          <a:sy n="100" d="100"/>
        </p:scale>
        <p:origin x="-230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2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087719298245615E-3"/>
                  <c:y val="-0.353750372938932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543859649122807E-3"/>
                  <c:y val="-0.199148358098954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7.8947368421052627E-2"/>
                  <c:y val="-0.358991119204694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2021 г</c:v>
                </c:pt>
                <c:pt idx="1">
                  <c:v>2022 г</c:v>
                </c:pt>
                <c:pt idx="2">
                  <c:v>2023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</c:v>
                </c:pt>
                <c:pt idx="1">
                  <c:v>11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7464576"/>
        <c:axId val="147466112"/>
      </c:barChart>
      <c:catAx>
        <c:axId val="147464576"/>
        <c:scaling>
          <c:orientation val="minMax"/>
        </c:scaling>
        <c:delete val="0"/>
        <c:axPos val="b"/>
        <c:majorTickMark val="out"/>
        <c:minorTickMark val="none"/>
        <c:tickLblPos val="nextTo"/>
        <c:crossAx val="147466112"/>
        <c:crosses val="autoZero"/>
        <c:auto val="1"/>
        <c:lblAlgn val="ctr"/>
        <c:lblOffset val="100"/>
        <c:noMultiLvlLbl val="0"/>
      </c:catAx>
      <c:valAx>
        <c:axId val="147466112"/>
        <c:scaling>
          <c:orientation val="minMax"/>
          <c:max val="13"/>
          <c:min val="10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47464576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41310080"/>
        <c:axId val="41311616"/>
        <c:axId val="0"/>
      </c:bar3DChart>
      <c:catAx>
        <c:axId val="4131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1311616"/>
        <c:crosses val="autoZero"/>
        <c:auto val="1"/>
        <c:lblAlgn val="ctr"/>
        <c:lblOffset val="100"/>
        <c:noMultiLvlLbl val="0"/>
      </c:catAx>
      <c:valAx>
        <c:axId val="41311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1310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0.4402226863240043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4210526315789472E-2"/>
                  <c:y val="-0.4192597012609565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543859649122807E-3"/>
                  <c:y val="-0.410442012797637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3"/>
                <c:pt idx="0">
                  <c:v>2021 г</c:v>
                </c:pt>
                <c:pt idx="1">
                  <c:v>2022 г</c:v>
                </c:pt>
                <c:pt idx="2">
                  <c:v>2023 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96</c:v>
                </c:pt>
                <c:pt idx="1">
                  <c:v>105</c:v>
                </c:pt>
                <c:pt idx="2">
                  <c:v>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1796736"/>
        <c:axId val="123314944"/>
      </c:barChart>
      <c:catAx>
        <c:axId val="151796736"/>
        <c:scaling>
          <c:orientation val="minMax"/>
        </c:scaling>
        <c:delete val="0"/>
        <c:axPos val="b"/>
        <c:majorTickMark val="out"/>
        <c:minorTickMark val="none"/>
        <c:tickLblPos val="nextTo"/>
        <c:crossAx val="123314944"/>
        <c:crosses val="autoZero"/>
        <c:auto val="1"/>
        <c:lblAlgn val="ctr"/>
        <c:lblOffset val="100"/>
        <c:noMultiLvlLbl val="0"/>
      </c:catAx>
      <c:valAx>
        <c:axId val="123314944"/>
        <c:scaling>
          <c:orientation val="minMax"/>
          <c:max val="105"/>
          <c:min val="0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51796736"/>
        <c:crosses val="autoZero"/>
        <c:crossBetween val="between"/>
        <c:majorUnit val="20"/>
        <c:minorUnit val="4"/>
      </c:valAx>
      <c:spPr>
        <a:noFill/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молельные нормативно-правовые акты</c:v>
                </c:pt>
              </c:strCache>
            </c:strRef>
          </c:tx>
          <c:dLbls>
            <c:dLbl>
              <c:idx val="0"/>
              <c:layout>
                <c:manualLayout>
                  <c:x val="-4.5834548459220374E-4"/>
                  <c:y val="-8.0838385423916553E-2"/>
                </c:manualLayout>
              </c:layout>
              <c:tx>
                <c:rich>
                  <a:bodyPr/>
                  <a:lstStyle/>
                  <a:p>
                    <a:r>
                      <a:rPr lang="en-US" sz="3200" dirty="0"/>
                      <a:t>25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1419753086419754E-3"/>
                  <c:y val="-3.6943006586038205E-2"/>
                </c:manualLayout>
              </c:layout>
              <c:spPr/>
              <c:txPr>
                <a:bodyPr/>
                <a:lstStyle/>
                <a:p>
                  <a:pPr>
                    <a:defRPr sz="32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2022</c:v>
                </c:pt>
                <c:pt idx="1">
                  <c:v>2023</c:v>
                </c:pt>
              </c:numCache>
            </c:num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40"/>
      </c:pieChart>
    </c:plotArea>
    <c:legend>
      <c:legendPos val="r"/>
      <c:layout>
        <c:manualLayout>
          <c:xMode val="edge"/>
          <c:yMode val="edge"/>
          <c:x val="0.88673645156300662"/>
          <c:y val="0.34290346181428333"/>
          <c:w val="0.10297856809858248"/>
          <c:h val="0.2553151417250396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9926363371245262E-3"/>
                  <c:y val="-1.6231466586717157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9.9383931175269762E-3"/>
                  <c:y val="-4.2041838167400515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35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</c:v>
                </c:pt>
                <c:pt idx="1">
                  <c:v>2023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53</c:v>
                </c:pt>
                <c:pt idx="1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3965440"/>
        <c:axId val="123966976"/>
      </c:barChart>
      <c:catAx>
        <c:axId val="123965440"/>
        <c:scaling>
          <c:orientation val="minMax"/>
        </c:scaling>
        <c:delete val="0"/>
        <c:axPos val="b"/>
        <c:majorTickMark val="out"/>
        <c:minorTickMark val="none"/>
        <c:tickLblPos val="nextTo"/>
        <c:crossAx val="123966976"/>
        <c:crosses val="autoZero"/>
        <c:auto val="1"/>
        <c:lblAlgn val="ctr"/>
        <c:lblOffset val="100"/>
        <c:noMultiLvlLbl val="0"/>
      </c:catAx>
      <c:valAx>
        <c:axId val="123966976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39654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</c:v>
                </c:pt>
                <c:pt idx="1">
                  <c:v>2023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094336"/>
        <c:axId val="124095872"/>
      </c:barChart>
      <c:catAx>
        <c:axId val="124094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24095872"/>
        <c:crosses val="autoZero"/>
        <c:auto val="1"/>
        <c:lblAlgn val="ctr"/>
        <c:lblOffset val="100"/>
        <c:noMultiLvlLbl val="0"/>
      </c:catAx>
      <c:valAx>
        <c:axId val="124095872"/>
        <c:scaling>
          <c:orientation val="minMax"/>
          <c:max val="25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4094336"/>
        <c:crosses val="autoZero"/>
        <c:crossBetween val="between"/>
      </c:valAx>
    </c:plotArea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бюджет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3558131622436083E-3"/>
                  <c:y val="-0.45651412698257204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ru-RU" dirty="0" smtClean="0"/>
                      <a:t/>
                    </a:r>
                    <a:br>
                      <a:rPr lang="ru-RU" dirty="0" smtClean="0"/>
                    </a:br>
                    <a:r>
                      <a:rPr lang="ru-RU" dirty="0" smtClean="0"/>
                      <a:t> </a:t>
                    </a:r>
                    <a:r>
                      <a:rPr lang="ru-RU" dirty="0"/>
                      <a:t>590 285 105,00</a:t>
                    </a:r>
                  </a:p>
                </c:rich>
              </c:tx>
              <c:numFmt formatCode="#,##0.00" sourceLinked="0"/>
              <c:spPr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4276514046855254E-3"/>
                  <c:y val="-0.4105376156441019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/>
                    </a:r>
                    <a:br>
                      <a:rPr lang="ru-RU" dirty="0" smtClean="0"/>
                    </a:br>
                    <a:r>
                      <a:rPr lang="ru-RU" dirty="0" smtClean="0"/>
                      <a:t>476 </a:t>
                    </a:r>
                    <a:r>
                      <a:rPr lang="ru-RU" dirty="0"/>
                      <a:t>836 121,00</a:t>
                    </a:r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#,##0\ &quot;₽&quot;" sourceLinked="0"/>
            <c:showLegendKey val="0"/>
            <c:showVal val="1"/>
            <c:showCatName val="1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2023 г</c:v>
                </c:pt>
                <c:pt idx="1">
                  <c:v>2024 г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590285105</c:v>
                </c:pt>
                <c:pt idx="1">
                  <c:v>476836121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75"/>
        <c:axId val="38787712"/>
        <c:axId val="123697024"/>
      </c:barChart>
      <c:valAx>
        <c:axId val="123697024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extTo"/>
        <c:crossAx val="38787712"/>
        <c:crossBetween val="between"/>
      </c:valAx>
      <c:catAx>
        <c:axId val="38787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23697024"/>
        <c:auto val="1"/>
        <c:lblAlgn val="ctr"/>
        <c:lblOffset val="100"/>
        <c:noMultiLvlLbl val="0"/>
      </c:cat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284980338410946E-2"/>
                  <c:y val="-0.3753449862005519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337047443993423"/>
                  <c:y val="-0.3615473346715228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2022 г</c:v>
                </c:pt>
                <c:pt idx="1">
                  <c:v>2023 г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21</c:v>
                </c:pt>
                <c:pt idx="1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4168832"/>
        <c:axId val="124170624"/>
      </c:barChart>
      <c:catAx>
        <c:axId val="124168832"/>
        <c:scaling>
          <c:orientation val="minMax"/>
        </c:scaling>
        <c:delete val="0"/>
        <c:axPos val="b"/>
        <c:majorTickMark val="out"/>
        <c:minorTickMark val="none"/>
        <c:tickLblPos val="nextTo"/>
        <c:crossAx val="124170624"/>
        <c:crosses val="autoZero"/>
        <c:auto val="1"/>
        <c:lblAlgn val="ctr"/>
        <c:lblOffset val="100"/>
        <c:noMultiLvlLbl val="0"/>
      </c:catAx>
      <c:valAx>
        <c:axId val="124170624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extTo"/>
        <c:crossAx val="124168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5F725-4712-4484-AB2D-357057677E66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9D1FAE-6C8F-428B-950B-1151D0AD93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311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63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Данные</a:t>
            </a:r>
            <a:r>
              <a:rPr lang="ru-RU" baseline="0" dirty="0" smtClean="0">
                <a:solidFill>
                  <a:srgbClr val="FF0000"/>
                </a:solidFill>
              </a:rPr>
              <a:t> за 2020 год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284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Готов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9D1FAE-6C8F-428B-950B-1151D0AD93B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663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08.02.2024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6036" y="692696"/>
            <a:ext cx="7971928" cy="5040560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Отчёт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председателя Совета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Усть-Ишимского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итогах работы за 2023 год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500" b="1" cap="none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445224"/>
            <a:ext cx="49415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Докладчик: Председатель Совета </a:t>
            </a:r>
            <a:br>
              <a:rPr lang="ru-RU" dirty="0" smtClean="0"/>
            </a:br>
            <a:r>
              <a:rPr lang="ru-RU" dirty="0" smtClean="0"/>
              <a:t>Усть-Ишимского </a:t>
            </a:r>
            <a:r>
              <a:rPr lang="ru-RU" dirty="0"/>
              <a:t>муниципального района </a:t>
            </a:r>
            <a:br>
              <a:rPr lang="ru-RU" dirty="0"/>
            </a:br>
            <a:r>
              <a:rPr lang="ru-RU" sz="2400" dirty="0" smtClean="0"/>
              <a:t>Ю.Г. </a:t>
            </a:r>
            <a:r>
              <a:rPr lang="ru-RU" sz="2400" dirty="0" err="1" smtClean="0"/>
              <a:t>Худорожков</a:t>
            </a:r>
            <a:endParaRPr lang="ru-RU" dirty="0"/>
          </a:p>
        </p:txBody>
      </p:sp>
      <p:pic>
        <p:nvPicPr>
          <p:cNvPr id="102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3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95736" y="837806"/>
            <a:ext cx="5338936" cy="9221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sz="4000" b="1" dirty="0" smtClean="0">
                <a:solidFill>
                  <a:schemeClr val="tx1"/>
                </a:solidFill>
                <a:cs typeface="Times New Roman" pitchFamily="18" charset="0"/>
              </a:rPr>
              <a:t>Заседания Совета муниципального района</a:t>
            </a:r>
            <a:endParaRPr lang="ru-RU" sz="40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9249828"/>
              </p:ext>
            </p:extLst>
          </p:nvPr>
        </p:nvGraphicFramePr>
        <p:xfrm>
          <a:off x="457200" y="2060848"/>
          <a:ext cx="8229600" cy="4263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282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840760" cy="12573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Решения, принятые на заседании Совета муниципального района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48780735"/>
              </p:ext>
            </p:extLst>
          </p:nvPr>
        </p:nvGraphicFramePr>
        <p:xfrm>
          <a:off x="395536" y="2492896"/>
          <a:ext cx="4186808" cy="3532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3553106"/>
              </p:ext>
            </p:extLst>
          </p:nvPr>
        </p:nvGraphicFramePr>
        <p:xfrm>
          <a:off x="1334914" y="2348880"/>
          <a:ext cx="7239000" cy="4179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5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2940" y="476672"/>
            <a:ext cx="7128792" cy="1125513"/>
          </a:xfrm>
        </p:spPr>
        <p:txBody>
          <a:bodyPr>
            <a:noAutofit/>
          </a:bodyPr>
          <a:lstStyle/>
          <a:p>
            <a:pPr algn="ctr"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3200" dirty="0">
                <a:solidFill>
                  <a:prstClr val="black"/>
                </a:solidFill>
                <a:cs typeface="Times New Roman" pitchFamily="18" charset="0"/>
              </a:rPr>
              <a:t>М</a:t>
            </a:r>
            <a: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  <a:t>одельные </a:t>
            </a:r>
            <a:b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cs typeface="Times New Roman" pitchFamily="18" charset="0"/>
              </a:rPr>
              <a:t>нормативно-правовые акты</a:t>
            </a:r>
            <a:endParaRPr lang="ru-RU" sz="3200" dirty="0">
              <a:solidFill>
                <a:prstClr val="black"/>
              </a:solidFill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3436177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02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338936" cy="165790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cs typeface="Times New Roman" pitchFamily="18" charset="0"/>
              </a:rPr>
              <a:t>Решения, направленные в областной регистр</a:t>
            </a:r>
            <a:endParaRPr lang="ru-RU" sz="32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8003191"/>
              </p:ext>
            </p:extLst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37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1206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Соглашения, принятые Советом муниципального района</a:t>
            </a: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2643561"/>
              </p:ext>
            </p:extLst>
          </p:nvPr>
        </p:nvGraphicFramePr>
        <p:xfrm>
          <a:off x="871538" y="2420888"/>
          <a:ext cx="7408862" cy="37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12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6119" y="8145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Бюджет, утвержденный Советом муниципального района</a:t>
            </a: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0694176"/>
              </p:ext>
            </p:extLst>
          </p:nvPr>
        </p:nvGraphicFramePr>
        <p:xfrm>
          <a:off x="457200" y="1988840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086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Информационный бюллетень </a:t>
            </a:r>
            <a:b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cs typeface="Times New Roman" pitchFamily="18" charset="0"/>
              </a:rPr>
              <a:t>органа местного самоуправления</a:t>
            </a:r>
            <a:endParaRPr lang="ru-RU" sz="3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076974"/>
              </p:ext>
            </p:extLst>
          </p:nvPr>
        </p:nvGraphicFramePr>
        <p:xfrm>
          <a:off x="871538" y="2492896"/>
          <a:ext cx="7408862" cy="363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107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86036" y="692696"/>
            <a:ext cx="7971928" cy="5040560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Отчёт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председателя Совета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Усть-Ишимского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муниципального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Омской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области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итогах работы за 2023 год</a:t>
            </a:r>
            <a:b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ln w="1905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500" b="1" cap="none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5445224"/>
            <a:ext cx="49415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Докладчик: Председатель Совета </a:t>
            </a:r>
            <a:br>
              <a:rPr lang="ru-RU" dirty="0" smtClean="0"/>
            </a:br>
            <a:r>
              <a:rPr lang="ru-RU" dirty="0" smtClean="0"/>
              <a:t>Усть-Ишимского </a:t>
            </a:r>
            <a:r>
              <a:rPr lang="ru-RU" dirty="0"/>
              <a:t>муниципального района </a:t>
            </a:r>
            <a:br>
              <a:rPr lang="ru-RU" dirty="0"/>
            </a:br>
            <a:r>
              <a:rPr lang="ru-RU" sz="2400" dirty="0" smtClean="0"/>
              <a:t>Ю.Г. </a:t>
            </a:r>
            <a:r>
              <a:rPr lang="ru-RU" sz="2400" dirty="0" err="1" smtClean="0"/>
              <a:t>Худорожков</a:t>
            </a:r>
            <a:endParaRPr lang="ru-RU" dirty="0"/>
          </a:p>
        </p:txBody>
      </p:sp>
      <p:pic>
        <p:nvPicPr>
          <p:cNvPr id="1026" name="Picture 2" descr="D:\Документы\Символика\gerb_s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097623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9801</TotalTime>
  <Words>63</Words>
  <Application>Microsoft Office PowerPoint</Application>
  <PresentationFormat>Экран (4:3)</PresentationFormat>
  <Paragraphs>31</Paragraphs>
  <Slides>9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Отчёт председателя Совета  Усть-Ишимского  муниципального района  Омской области  об итогах работы за 2023 год   </vt:lpstr>
      <vt:lpstr>     Заседания Совета муниципального района</vt:lpstr>
      <vt:lpstr>Решения, принятые на заседании Совета муниципального района</vt:lpstr>
      <vt:lpstr>Модельные  нормативно-правовые акты</vt:lpstr>
      <vt:lpstr>Решения, направленные в областной регистр</vt:lpstr>
      <vt:lpstr>Соглашения, принятые Советом муниципального района</vt:lpstr>
      <vt:lpstr>Бюджет, утвержденный Советом муниципального района</vt:lpstr>
      <vt:lpstr>Информационный бюллетень  органа местного самоуправления</vt:lpstr>
      <vt:lpstr>     Отчёт председателя Совета  Усть-Ишимского  муниципального района  Омской области  об итогах работы за 2023 год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ГЛАВЫ УСТЬ-ИШИМСКОГО МУНИЦИПАЛЬНОГО РАЙОНА О ПОЛОЖЕНИИ ДЕЛ В РАЙОНЕ ЗА 2018 ГОД</dc:title>
  <dc:creator>Elena</dc:creator>
  <cp:lastModifiedBy>2022</cp:lastModifiedBy>
  <cp:revision>709</cp:revision>
  <cp:lastPrinted>2022-02-16T05:04:30Z</cp:lastPrinted>
  <dcterms:created xsi:type="dcterms:W3CDTF">2018-12-27T05:27:52Z</dcterms:created>
  <dcterms:modified xsi:type="dcterms:W3CDTF">2024-02-08T11:32:17Z</dcterms:modified>
</cp:coreProperties>
</file>