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0"/>
  </p:notesMasterIdLst>
  <p:sldIdLst>
    <p:sldId id="256" r:id="rId2"/>
    <p:sldId id="344" r:id="rId3"/>
    <p:sldId id="345" r:id="rId4"/>
    <p:sldId id="267" r:id="rId5"/>
    <p:sldId id="387" r:id="rId6"/>
    <p:sldId id="388" r:id="rId7"/>
    <p:sldId id="390" r:id="rId8"/>
    <p:sldId id="39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DEA2"/>
    <a:srgbClr val="7BE77B"/>
    <a:srgbClr val="130BB5"/>
    <a:srgbClr val="B01058"/>
    <a:srgbClr val="D66C1C"/>
    <a:srgbClr val="FF3300"/>
    <a:srgbClr val="0099FF"/>
    <a:srgbClr val="9BD092"/>
    <a:srgbClr val="FF9900"/>
    <a:srgbClr val="1CA7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82" autoAdjust="0"/>
    <p:restoredTop sz="94851" autoAdjust="0"/>
  </p:normalViewPr>
  <p:slideViewPr>
    <p:cSldViewPr>
      <p:cViewPr>
        <p:scale>
          <a:sx n="100" d="100"/>
          <a:sy n="100" d="100"/>
        </p:scale>
        <p:origin x="-230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087719298245615E-3"/>
                  <c:y val="-0.353750372938932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543859649122807E-3"/>
                  <c:y val="-0.199148358098954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58931175269758E-2"/>
                  <c:y val="-0.230911413234165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2022 г</c:v>
                </c:pt>
                <c:pt idx="1">
                  <c:v>2023 г</c:v>
                </c:pt>
                <c:pt idx="2">
                  <c:v>2024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12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5688064"/>
        <c:axId val="185689600"/>
      </c:barChart>
      <c:catAx>
        <c:axId val="185688064"/>
        <c:scaling>
          <c:orientation val="minMax"/>
        </c:scaling>
        <c:delete val="0"/>
        <c:axPos val="b"/>
        <c:majorTickMark val="out"/>
        <c:minorTickMark val="none"/>
        <c:tickLblPos val="nextTo"/>
        <c:crossAx val="185689600"/>
        <c:crosses val="autoZero"/>
        <c:auto val="1"/>
        <c:lblAlgn val="ctr"/>
        <c:lblOffset val="100"/>
        <c:noMultiLvlLbl val="0"/>
      </c:catAx>
      <c:valAx>
        <c:axId val="185689600"/>
        <c:scaling>
          <c:orientation val="minMax"/>
          <c:max val="13"/>
          <c:min val="10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85688064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19870976"/>
        <c:axId val="119872512"/>
        <c:axId val="0"/>
      </c:bar3DChart>
      <c:catAx>
        <c:axId val="11987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19872512"/>
        <c:crosses val="autoZero"/>
        <c:auto val="1"/>
        <c:lblAlgn val="ctr"/>
        <c:lblOffset val="100"/>
        <c:noMultiLvlLbl val="0"/>
      </c:catAx>
      <c:valAx>
        <c:axId val="119872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19870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0.440222686324004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4210526315789472E-2"/>
                  <c:y val="-0.419259701260956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543859649122807E-3"/>
                  <c:y val="-0.410442012797637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2"/>
                <c:pt idx="0">
                  <c:v>2023 г</c:v>
                </c:pt>
                <c:pt idx="1">
                  <c:v>2024 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91</c:v>
                </c:pt>
                <c:pt idx="1">
                  <c:v>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9917184"/>
        <c:axId val="119918976"/>
      </c:barChart>
      <c:catAx>
        <c:axId val="119917184"/>
        <c:scaling>
          <c:orientation val="minMax"/>
        </c:scaling>
        <c:delete val="0"/>
        <c:axPos val="b"/>
        <c:majorTickMark val="out"/>
        <c:minorTickMark val="none"/>
        <c:tickLblPos val="nextTo"/>
        <c:crossAx val="119918976"/>
        <c:crosses val="autoZero"/>
        <c:auto val="1"/>
        <c:lblAlgn val="ctr"/>
        <c:lblOffset val="100"/>
        <c:noMultiLvlLbl val="0"/>
      </c:catAx>
      <c:valAx>
        <c:axId val="119918976"/>
        <c:scaling>
          <c:orientation val="minMax"/>
          <c:max val="105"/>
          <c:min val="0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19917184"/>
        <c:crosses val="autoZero"/>
        <c:crossBetween val="between"/>
        <c:majorUnit val="20"/>
        <c:minorUnit val="4"/>
      </c:valAx>
      <c:spPr>
        <a:noFill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модельные нормативно-правовые акты</c:v>
                </c:pt>
              </c:strCache>
            </c:strRef>
          </c:tx>
          <c:dLbls>
            <c:dLbl>
              <c:idx val="0"/>
              <c:layout>
                <c:manualLayout>
                  <c:x val="-4.5834548459220374E-4"/>
                  <c:y val="-8.0838385423916553E-2"/>
                </c:manualLayout>
              </c:layout>
              <c:tx>
                <c:rich>
                  <a:bodyPr/>
                  <a:lstStyle/>
                  <a:p>
                    <a:r>
                      <a:rPr lang="ru-RU" sz="3200" dirty="0" smtClean="0"/>
                      <a:t>10</a:t>
                    </a:r>
                    <a:endParaRPr lang="en-US" sz="3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419753086419754E-3"/>
                  <c:y val="-3.6943006586038205E-2"/>
                </c:manualLayout>
              </c:layout>
              <c:spPr/>
              <c:txPr>
                <a:bodyPr/>
                <a:lstStyle/>
                <a:p>
                  <a:pPr>
                    <a:defRPr sz="32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40"/>
      </c:pieChart>
    </c:plotArea>
    <c:legend>
      <c:legendPos val="r"/>
      <c:layout>
        <c:manualLayout>
          <c:xMode val="edge"/>
          <c:yMode val="edge"/>
          <c:x val="0.88673645156300662"/>
          <c:y val="0.34290346181428333"/>
          <c:w val="0.10297856809858248"/>
          <c:h val="0.2553151417250396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9926363371245262E-3"/>
                  <c:y val="-1.6231466586717157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3</a:t>
                    </a:r>
                    <a:r>
                      <a:rPr lang="ru-RU" sz="2800" dirty="0" smtClean="0"/>
                      <a:t>5</a:t>
                    </a:r>
                    <a:endParaRPr lang="en-US" sz="28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9383931175269762E-3"/>
                  <c:y val="-4.2041838167400515E-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/>
                      <a:t>23</a:t>
                    </a:r>
                    <a:endParaRPr lang="en-US" sz="28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2023 г</c:v>
                </c:pt>
                <c:pt idx="1">
                  <c:v>2024 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</c:v>
                </c:pt>
                <c:pt idx="1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325248"/>
        <c:axId val="120326784"/>
      </c:barChart>
      <c:catAx>
        <c:axId val="120325248"/>
        <c:scaling>
          <c:orientation val="minMax"/>
        </c:scaling>
        <c:delete val="0"/>
        <c:axPos val="b"/>
        <c:majorTickMark val="out"/>
        <c:minorTickMark val="none"/>
        <c:tickLblPos val="nextTo"/>
        <c:crossAx val="120326784"/>
        <c:crosses val="autoZero"/>
        <c:auto val="1"/>
        <c:lblAlgn val="ctr"/>
        <c:lblOffset val="100"/>
        <c:noMultiLvlLbl val="0"/>
      </c:catAx>
      <c:valAx>
        <c:axId val="1203267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20325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2023 г</c:v>
                </c:pt>
                <c:pt idx="1">
                  <c:v>2024 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</c:v>
                </c:pt>
                <c:pt idx="1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474624"/>
        <c:axId val="120476416"/>
      </c:barChart>
      <c:catAx>
        <c:axId val="120474624"/>
        <c:scaling>
          <c:orientation val="minMax"/>
        </c:scaling>
        <c:delete val="0"/>
        <c:axPos val="b"/>
        <c:majorTickMark val="out"/>
        <c:minorTickMark val="none"/>
        <c:tickLblPos val="nextTo"/>
        <c:crossAx val="120476416"/>
        <c:crosses val="autoZero"/>
        <c:auto val="1"/>
        <c:lblAlgn val="ctr"/>
        <c:lblOffset val="100"/>
        <c:noMultiLvlLbl val="0"/>
      </c:catAx>
      <c:valAx>
        <c:axId val="120476416"/>
        <c:scaling>
          <c:orientation val="minMax"/>
          <c:max val="25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20474624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5256040671293378"/>
                  <c:y val="-0.214553183126921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37047443993423"/>
                  <c:y val="-0.361547334671522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2023 г</c:v>
                </c:pt>
                <c:pt idx="1">
                  <c:v>2024 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0597888"/>
        <c:axId val="120620160"/>
        <c:axId val="0"/>
      </c:bar3DChart>
      <c:catAx>
        <c:axId val="120597888"/>
        <c:scaling>
          <c:orientation val="minMax"/>
        </c:scaling>
        <c:delete val="0"/>
        <c:axPos val="b"/>
        <c:majorTickMark val="out"/>
        <c:minorTickMark val="none"/>
        <c:tickLblPos val="nextTo"/>
        <c:crossAx val="120620160"/>
        <c:crosses val="autoZero"/>
        <c:auto val="1"/>
        <c:lblAlgn val="ctr"/>
        <c:lblOffset val="100"/>
        <c:noMultiLvlLbl val="0"/>
      </c:catAx>
      <c:valAx>
        <c:axId val="120620160"/>
        <c:scaling>
          <c:orientation val="minMax"/>
        </c:scaling>
        <c:delete val="1"/>
        <c:axPos val="l"/>
        <c:majorGridlines/>
        <c:numFmt formatCode="0%" sourceLinked="1"/>
        <c:majorTickMark val="out"/>
        <c:minorTickMark val="none"/>
        <c:tickLblPos val="nextTo"/>
        <c:crossAx val="1205978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5F725-4712-4484-AB2D-357057677E66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D1FAE-6C8F-428B-950B-1151D0AD9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3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D1FAE-6C8F-428B-950B-1151D0AD93B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663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Данные</a:t>
            </a:r>
            <a:r>
              <a:rPr lang="ru-RU" baseline="0" dirty="0" smtClean="0">
                <a:solidFill>
                  <a:srgbClr val="FF0000"/>
                </a:solidFill>
              </a:rPr>
              <a:t> за 2020 год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D1FAE-6C8F-428B-950B-1151D0AD93B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284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D1FAE-6C8F-428B-950B-1151D0AD93B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663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18.03.2025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6036" y="692696"/>
            <a:ext cx="7971928" cy="5040560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Отчёт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председателя Совета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Усть-Ишимского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Омской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области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итогах работы за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500" b="1" cap="none" dirty="0">
              <a:ln w="1905"/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5445224"/>
            <a:ext cx="49415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Докладчик: Председатель Совета </a:t>
            </a:r>
            <a:br>
              <a:rPr lang="ru-RU" dirty="0" smtClean="0"/>
            </a:br>
            <a:r>
              <a:rPr lang="ru-RU" dirty="0" smtClean="0"/>
              <a:t>Усть-Ишимского </a:t>
            </a:r>
            <a:r>
              <a:rPr lang="ru-RU" dirty="0"/>
              <a:t>муниципального района </a:t>
            </a:r>
            <a:br>
              <a:rPr lang="ru-RU" dirty="0"/>
            </a:br>
            <a:r>
              <a:rPr lang="ru-RU" sz="2400" dirty="0" smtClean="0"/>
              <a:t>Ю.Г. </a:t>
            </a:r>
            <a:r>
              <a:rPr lang="ru-RU" sz="2400" dirty="0" err="1" smtClean="0"/>
              <a:t>Худорожков</a:t>
            </a:r>
            <a:endParaRPr lang="ru-RU" dirty="0"/>
          </a:p>
        </p:txBody>
      </p:sp>
      <p:pic>
        <p:nvPicPr>
          <p:cNvPr id="1026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3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837806"/>
            <a:ext cx="5338936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sz="4000" b="1" dirty="0" smtClean="0">
                <a:solidFill>
                  <a:schemeClr val="tx1"/>
                </a:solidFill>
                <a:cs typeface="Times New Roman" pitchFamily="18" charset="0"/>
              </a:rPr>
              <a:t>Заседания Совета муниципального района</a:t>
            </a:r>
            <a:endParaRPr lang="ru-RU" sz="40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5105503"/>
              </p:ext>
            </p:extLst>
          </p:nvPr>
        </p:nvGraphicFramePr>
        <p:xfrm>
          <a:off x="457200" y="2060848"/>
          <a:ext cx="8229600" cy="4263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82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840760" cy="12573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Решения, принятые на заседании Совета муниципального района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8780735"/>
              </p:ext>
            </p:extLst>
          </p:nvPr>
        </p:nvGraphicFramePr>
        <p:xfrm>
          <a:off x="395536" y="2492896"/>
          <a:ext cx="4186808" cy="3532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283663"/>
              </p:ext>
            </p:extLst>
          </p:nvPr>
        </p:nvGraphicFramePr>
        <p:xfrm>
          <a:off x="1334914" y="2348880"/>
          <a:ext cx="7239000" cy="4179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53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2940" y="476672"/>
            <a:ext cx="7128792" cy="1125513"/>
          </a:xfrm>
        </p:spPr>
        <p:txBody>
          <a:bodyPr>
            <a:no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prstClr val="black"/>
                </a:solidFill>
                <a:cs typeface="Times New Roman" pitchFamily="18" charset="0"/>
              </a:rPr>
              <a:t>М</a:t>
            </a:r>
            <a:r>
              <a:rPr lang="ru-RU" sz="3200" dirty="0" smtClean="0">
                <a:solidFill>
                  <a:prstClr val="black"/>
                </a:solidFill>
                <a:cs typeface="Times New Roman" pitchFamily="18" charset="0"/>
              </a:rPr>
              <a:t>одельные </a:t>
            </a:r>
            <a:br>
              <a:rPr lang="ru-RU" sz="3200" dirty="0" smtClean="0">
                <a:solidFill>
                  <a:prstClr val="black"/>
                </a:solidFill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cs typeface="Times New Roman" pitchFamily="18" charset="0"/>
              </a:rPr>
              <a:t>нормативно-правовые акты</a:t>
            </a:r>
            <a:endParaRPr lang="ru-RU" sz="3200" dirty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129493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0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188640"/>
            <a:ext cx="5338936" cy="16579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cs typeface="Times New Roman" pitchFamily="18" charset="0"/>
              </a:rPr>
              <a:t>Решения, направленные в областной регистр</a:t>
            </a:r>
            <a:endParaRPr lang="ru-RU" sz="32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417541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37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1206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Соглашения, принятые Советом муниципального района</a:t>
            </a: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5303497"/>
              </p:ext>
            </p:extLst>
          </p:nvPr>
        </p:nvGraphicFramePr>
        <p:xfrm>
          <a:off x="871538" y="2420888"/>
          <a:ext cx="7408862" cy="37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41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Информационный бюллетень </a:t>
            </a:r>
            <a:b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органа местного самоуправления</a:t>
            </a: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9113975"/>
              </p:ext>
            </p:extLst>
          </p:nvPr>
        </p:nvGraphicFramePr>
        <p:xfrm>
          <a:off x="871538" y="2492896"/>
          <a:ext cx="7408862" cy="363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107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6036" y="692696"/>
            <a:ext cx="7971928" cy="5040560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Отчёт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председателя Совета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Усть-Ишимского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Омской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области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итогах работы за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500" b="1" cap="none" dirty="0">
              <a:ln w="1905"/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5445224"/>
            <a:ext cx="49415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Докладчик: Председатель Совета </a:t>
            </a:r>
            <a:br>
              <a:rPr lang="ru-RU" dirty="0" smtClean="0"/>
            </a:br>
            <a:r>
              <a:rPr lang="ru-RU" dirty="0" smtClean="0"/>
              <a:t>Усть-Ишимского </a:t>
            </a:r>
            <a:r>
              <a:rPr lang="ru-RU" dirty="0"/>
              <a:t>муниципального района </a:t>
            </a:r>
            <a:br>
              <a:rPr lang="ru-RU" dirty="0"/>
            </a:br>
            <a:r>
              <a:rPr lang="ru-RU" sz="2400" dirty="0" smtClean="0"/>
              <a:t>Ю.Г. </a:t>
            </a:r>
            <a:r>
              <a:rPr lang="ru-RU" sz="2400" dirty="0" err="1" smtClean="0"/>
              <a:t>Худорожков</a:t>
            </a:r>
            <a:endParaRPr lang="ru-RU" dirty="0"/>
          </a:p>
        </p:txBody>
      </p:sp>
      <p:pic>
        <p:nvPicPr>
          <p:cNvPr id="1026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3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9808</TotalTime>
  <Words>59</Words>
  <Application>Microsoft Office PowerPoint</Application>
  <PresentationFormat>Экран (4:3)</PresentationFormat>
  <Paragraphs>28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    Отчёт председателя Совета  Усть-Ишимского  муниципального района  Омской области  об итогах работы за 2024 год   </vt:lpstr>
      <vt:lpstr>     Заседания Совета муниципального района</vt:lpstr>
      <vt:lpstr>Решения, принятые на заседании Совета муниципального района</vt:lpstr>
      <vt:lpstr>Модельные  нормативно-правовые акты</vt:lpstr>
      <vt:lpstr>Решения, направленные в областной регистр</vt:lpstr>
      <vt:lpstr>Соглашения, принятые Советом муниципального района</vt:lpstr>
      <vt:lpstr>Информационный бюллетень  органа местного самоуправления</vt:lpstr>
      <vt:lpstr>     Отчёт председателя Совета  Усть-Ишимского  муниципального района  Омской области  об итогах работы за 2024 год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ГЛАВЫ УСТЬ-ИШИМСКОГО МУНИЦИПАЛЬНОГО РАЙОНА О ПОЛОЖЕНИИ ДЕЛ В РАЙОНЕ ЗА 2018 ГОД</dc:title>
  <dc:creator>Elena</dc:creator>
  <cp:lastModifiedBy>2022</cp:lastModifiedBy>
  <cp:revision>711</cp:revision>
  <cp:lastPrinted>2022-02-16T05:04:30Z</cp:lastPrinted>
  <dcterms:created xsi:type="dcterms:W3CDTF">2018-12-27T05:27:52Z</dcterms:created>
  <dcterms:modified xsi:type="dcterms:W3CDTF">2025-03-18T03:10:15Z</dcterms:modified>
</cp:coreProperties>
</file>