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1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70" r:id="rId5"/>
    <p:sldId id="272" r:id="rId6"/>
    <p:sldId id="259" r:id="rId7"/>
    <p:sldId id="273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FF"/>
    <a:srgbClr val="B17ED8"/>
    <a:srgbClr val="9BE5FF"/>
    <a:srgbClr val="CC66FF"/>
    <a:srgbClr val="FF3300"/>
    <a:srgbClr val="006600"/>
    <a:srgbClr val="FFFF00"/>
    <a:srgbClr val="EEAB78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4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view3D>
      <c:rotX val="10"/>
      <c:rotY val="2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034985422740525E-2"/>
          <c:y val="0"/>
          <c:w val="0.96793002915451898"/>
          <c:h val="0.6211312341746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gradFill>
              <a:gsLst>
                <a:gs pos="74565">
                  <a:schemeClr val="accent2">
                    <a:lumMod val="60000"/>
                    <a:lumOff val="40000"/>
                  </a:schemeClr>
                </a:gs>
                <a:gs pos="0">
                  <a:srgbClr val="7030A0"/>
                </a:gs>
                <a:gs pos="38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476836121.70999998</c:v>
                </c:pt>
                <c:pt idx="1">
                  <c:v>427305141.76999998</c:v>
                </c:pt>
                <c:pt idx="2">
                  <c:v>450731295.75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gradFill>
              <a:gsLst>
                <a:gs pos="29000">
                  <a:schemeClr val="accent1">
                    <a:lumMod val="75000"/>
                  </a:schemeClr>
                </a:gs>
                <a:gs pos="0">
                  <a:schemeClr val="accent2">
                    <a:lumMod val="60000"/>
                    <a:lumOff val="40000"/>
                  </a:schemeClr>
                </a:gs>
                <a:gs pos="80000">
                  <a:schemeClr val="bg2">
                    <a:lumMod val="5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solidFill>
                <a:schemeClr val="accent3">
                  <a:lumMod val="60000"/>
                  <a:lumOff val="40000"/>
                </a:schemeClr>
              </a:solidFill>
            </a:ln>
          </c:spPr>
          <c:invertIfNegative val="0"/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Лист1!$C$2:$C$4</c:f>
              <c:numCache>
                <c:formatCode>#,##0.00</c:formatCode>
                <c:ptCount val="3"/>
                <c:pt idx="0">
                  <c:v>476836121.70999998</c:v>
                </c:pt>
                <c:pt idx="1">
                  <c:v>427305141.76999998</c:v>
                </c:pt>
                <c:pt idx="2">
                  <c:v>450731295.75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Лист1!$D$2:$D$4</c:f>
              <c:numCache>
                <c:formatCode>0.00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85022720"/>
        <c:axId val="185040896"/>
        <c:axId val="166820480"/>
      </c:bar3DChart>
      <c:catAx>
        <c:axId val="18502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EucrosiaUPC" pitchFamily="18" charset="-34"/>
                <a:cs typeface="EucrosiaUPC" pitchFamily="18" charset="-34"/>
              </a:defRPr>
            </a:pPr>
            <a:endParaRPr lang="ru-RU"/>
          </a:p>
        </c:txPr>
        <c:crossAx val="185040896"/>
        <c:crosses val="autoZero"/>
        <c:auto val="1"/>
        <c:lblAlgn val="ctr"/>
        <c:lblOffset val="100"/>
        <c:noMultiLvlLbl val="0"/>
      </c:catAx>
      <c:valAx>
        <c:axId val="185040896"/>
        <c:scaling>
          <c:orientation val="minMax"/>
        </c:scaling>
        <c:delete val="1"/>
        <c:axPos val="l"/>
        <c:majorGridlines/>
        <c:numFmt formatCode="#,##0.00" sourceLinked="1"/>
        <c:majorTickMark val="out"/>
        <c:minorTickMark val="none"/>
        <c:tickLblPos val="nextTo"/>
        <c:crossAx val="185022720"/>
        <c:crosses val="autoZero"/>
        <c:crossBetween val="between"/>
      </c:valAx>
      <c:serAx>
        <c:axId val="166820480"/>
        <c:scaling>
          <c:orientation val="minMax"/>
        </c:scaling>
        <c:delete val="0"/>
        <c:axPos val="b"/>
        <c:majorTickMark val="out"/>
        <c:minorTickMark val="none"/>
        <c:tickLblPos val="nextTo"/>
        <c:crossAx val="185040896"/>
        <c:crosses val="autoZero"/>
      </c:ser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>
                <a:latin typeface="Lucida Handwriting" pitchFamily="66" charset="0"/>
              </a:defRPr>
            </a:pPr>
            <a:endParaRPr lang="ru-RU"/>
          </a:p>
        </c:txPr>
      </c:dTable>
      <c:spPr>
        <a:noFill/>
        <a:ln w="25395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195"/>
      <c:rAngAx val="0"/>
      <c:perspective val="5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2832321463192542E-3"/>
          <c:w val="1"/>
          <c:h val="0.992716791680740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0"/>
              <a:bevelB w="0"/>
            </a:sp3d>
          </c:spPr>
          <c:explosion val="50"/>
          <c:dPt>
            <c:idx val="0"/>
            <c:bubble3D val="0"/>
            <c:spPr>
              <a:pattFill prst="ltUpDiag">
                <a:fgClr>
                  <a:schemeClr val="bg2">
                    <a:lumMod val="50000"/>
                  </a:schemeClr>
                </a:fgClr>
                <a:bgClr>
                  <a:schemeClr val="bg1"/>
                </a:bgClr>
              </a:pattFill>
              <a:scene3d>
                <a:camera prst="orthographicFront"/>
                <a:lightRig rig="threePt" dir="t"/>
              </a:scene3d>
              <a:sp3d>
                <a:bevelT w="0"/>
                <a:bevelB w="0"/>
              </a:sp3d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0"/>
                <a:bevelB w="0"/>
              </a:sp3d>
            </c:spPr>
          </c:dPt>
          <c:dPt>
            <c:idx val="3"/>
            <c:bubble3D val="0"/>
            <c:spPr>
              <a:solidFill>
                <a:srgbClr val="AEA1FD"/>
              </a:solidFill>
              <a:scene3d>
                <a:camera prst="orthographicFront"/>
                <a:lightRig rig="threePt" dir="t"/>
              </a:scene3d>
              <a:sp3d>
                <a:bevelT w="0"/>
                <a:bevelB w="0"/>
              </a:sp3d>
            </c:spPr>
          </c:dPt>
          <c:dPt>
            <c:idx val="4"/>
            <c:bubble3D val="0"/>
            <c:spPr>
              <a:solidFill>
                <a:srgbClr val="CC66FF"/>
              </a:solidFill>
              <a:scene3d>
                <a:camera prst="orthographicFront"/>
                <a:lightRig rig="threePt" dir="t"/>
              </a:scene3d>
              <a:sp3d>
                <a:bevelT w="0"/>
                <a:bevelB w="0"/>
              </a:sp3d>
            </c:spPr>
          </c:dPt>
          <c:dLbls>
            <c:dLbl>
              <c:idx val="0"/>
              <c:layout>
                <c:manualLayout>
                  <c:x val="-0.52199140896913099"/>
                  <c:y val="3.8904990948718118E-2"/>
                </c:manualLayout>
              </c:layout>
              <c:tx>
                <c:rich>
                  <a:bodyPr/>
                  <a:lstStyle/>
                  <a:p>
                    <a:pPr>
                      <a:defRPr sz="1000" baseline="0">
                        <a:solidFill>
                          <a:schemeClr val="accent2">
                            <a:lumMod val="75000"/>
                          </a:schemeClr>
                        </a:solidFill>
                        <a:latin typeface="Kartika" pitchFamily="18" charset="0"/>
                      </a:defRPr>
                    </a:pPr>
                    <a:r>
                      <a:rPr lang="ru-RU" sz="1000" baseline="0" dirty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Налог на доходы физических </a:t>
                    </a:r>
                    <a:r>
                      <a:rPr lang="ru-RU" sz="10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лиц</a:t>
                    </a:r>
                    <a:r>
                      <a:rPr lang="en-US" sz="10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Kartika" pitchFamily="18" charset="0"/>
                        <a:cs typeface="Kartika" pitchFamily="18" charset="0"/>
                      </a:rPr>
                      <a:t> </a:t>
                    </a:r>
                    <a:endParaRPr lang="ru-RU" sz="1000" baseline="0" dirty="0" smtClean="0">
                      <a:solidFill>
                        <a:schemeClr val="accent2">
                          <a:lumMod val="75000"/>
                        </a:schemeClr>
                      </a:solidFill>
                      <a:latin typeface="Kartika" pitchFamily="18" charset="0"/>
                      <a:cs typeface="Kartika" pitchFamily="18" charset="0"/>
                    </a:endParaRPr>
                  </a:p>
                  <a:p>
                    <a:pPr>
                      <a:defRPr sz="1000" baseline="0">
                        <a:solidFill>
                          <a:schemeClr val="accent2">
                            <a:lumMod val="75000"/>
                          </a:schemeClr>
                        </a:solidFill>
                        <a:latin typeface="Kartika" pitchFamily="18" charset="0"/>
                      </a:defRPr>
                    </a:pPr>
                    <a:r>
                      <a:rPr lang="en-US" sz="10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94 479 150,39 </a:t>
                    </a:r>
                    <a:r>
                      <a:rPr lang="ru-RU" sz="10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рублей</a:t>
                    </a:r>
                    <a:endParaRPr lang="ru-RU" sz="1000" dirty="0">
                      <a:cs typeface="Kartika" pitchFamily="18" charset="0"/>
                    </a:endParaRPr>
                  </a:p>
                </c:rich>
              </c:tx>
              <c:numFmt formatCode="#,##0.00&quot; рублей&quot;" sourceLinked="0"/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0.34822997808986617"/>
                  <c:y val="-0.21526039590372312"/>
                </c:manualLayout>
              </c:layout>
              <c:tx>
                <c:rich>
                  <a:bodyPr/>
                  <a:lstStyle/>
                  <a:p>
                    <a:pPr>
                      <a:defRPr sz="1000" baseline="0">
                        <a:solidFill>
                          <a:schemeClr val="accent2">
                            <a:lumMod val="75000"/>
                          </a:schemeClr>
                        </a:solidFill>
                        <a:latin typeface="Kartika" pitchFamily="18" charset="0"/>
                      </a:defRPr>
                    </a:pPr>
                    <a:r>
                      <a:rPr lang="ru-RU" sz="1000" baseline="0" dirty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Акцизы по подакцизным товарам
</a:t>
                    </a:r>
                    <a:r>
                      <a:rPr lang="en-US" sz="10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1 205 700,00 </a:t>
                    </a:r>
                    <a:r>
                      <a:rPr lang="ru-RU" sz="10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рублей</a:t>
                    </a:r>
                    <a:endParaRPr lang="ru-RU" sz="1000" dirty="0">
                      <a:cs typeface="Kartika" pitchFamily="18" charset="0"/>
                    </a:endParaRPr>
                  </a:p>
                </c:rich>
              </c:tx>
              <c:numFmt formatCode="#,##0.00&quot; рублей&quot;" sourceLinked="0"/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30578364699004301"/>
                  <c:y val="2.3511276524830576E-2"/>
                </c:manualLayout>
              </c:layout>
              <c:tx>
                <c:rich>
                  <a:bodyPr/>
                  <a:lstStyle/>
                  <a:p>
                    <a:pPr>
                      <a:defRPr sz="1000" baseline="0">
                        <a:solidFill>
                          <a:schemeClr val="accent2">
                            <a:lumMod val="75000"/>
                          </a:schemeClr>
                        </a:solidFill>
                        <a:latin typeface="Kartika" pitchFamily="18" charset="0"/>
                      </a:defRPr>
                    </a:pPr>
                    <a:r>
                      <a:rPr lang="ru-RU" sz="1000" baseline="0" dirty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Налоги на совокупный доход
</a:t>
                    </a:r>
                    <a:r>
                      <a:rPr lang="en-US" sz="10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2 150 000,00 </a:t>
                    </a:r>
                    <a:r>
                      <a:rPr lang="ru-RU" sz="10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рублей</a:t>
                    </a:r>
                    <a:endParaRPr lang="ru-RU" sz="1000" dirty="0">
                      <a:cs typeface="Kartika" pitchFamily="18" charset="0"/>
                    </a:endParaRPr>
                  </a:p>
                </c:rich>
              </c:tx>
              <c:numFmt formatCode="#,##0.00&quot; рублей&quot;" sourceLinked="0"/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10011114429908516"/>
                  <c:y val="8.4518386845906013E-2"/>
                </c:manualLayout>
              </c:layout>
              <c:tx>
                <c:rich>
                  <a:bodyPr/>
                  <a:lstStyle/>
                  <a:p>
                    <a:pPr>
                      <a:defRPr sz="1000" baseline="0">
                        <a:solidFill>
                          <a:schemeClr val="accent2">
                            <a:lumMod val="75000"/>
                          </a:schemeClr>
                        </a:solidFill>
                        <a:latin typeface="Kartika" pitchFamily="18" charset="0"/>
                      </a:defRPr>
                    </a:pPr>
                    <a:r>
                      <a:rPr lang="ru-RU" sz="1000" baseline="0" dirty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Государственная пошлина
</a:t>
                    </a:r>
                    <a:r>
                      <a:rPr lang="ru-RU" sz="10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1 </a:t>
                    </a:r>
                    <a:r>
                      <a:rPr lang="en-US" sz="10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00</a:t>
                    </a:r>
                    <a:r>
                      <a:rPr lang="ru-RU" sz="10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0 000,00 рублей</a:t>
                    </a:r>
                    <a:endParaRPr lang="ru-RU" sz="1000" dirty="0">
                      <a:cs typeface="Kartika" pitchFamily="18" charset="0"/>
                    </a:endParaRPr>
                  </a:p>
                </c:rich>
              </c:tx>
              <c:numFmt formatCode="#,##0.00&quot; рублей&quot;" sourceLinked="0"/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0.2115347839311115"/>
                  <c:y val="-6.9164428353276648E-3"/>
                </c:manualLayout>
              </c:layout>
              <c:tx>
                <c:rich>
                  <a:bodyPr/>
                  <a:lstStyle/>
                  <a:p>
                    <a:pPr>
                      <a:defRPr sz="1000" baseline="0">
                        <a:solidFill>
                          <a:schemeClr val="accent2">
                            <a:lumMod val="75000"/>
                          </a:schemeClr>
                        </a:solidFill>
                        <a:latin typeface="Kartika" pitchFamily="18" charset="0"/>
                      </a:defRPr>
                    </a:pPr>
                    <a:r>
                      <a:rPr lang="ru-RU" sz="1000" baseline="0" dirty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Неналоговые доходы
</a:t>
                    </a:r>
                    <a:r>
                      <a:rPr lang="en-US" sz="10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763 600,86 </a:t>
                    </a:r>
                    <a:r>
                      <a:rPr lang="ru-RU" sz="10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cs typeface="Kartika" pitchFamily="18" charset="0"/>
                      </a:rPr>
                      <a:t>рублей</a:t>
                    </a:r>
                    <a:endParaRPr lang="ru-RU" sz="1000" baseline="0" dirty="0" smtClean="0">
                      <a:solidFill>
                        <a:srgbClr val="006600"/>
                      </a:solidFill>
                      <a:cs typeface="Kartika" pitchFamily="18" charset="0"/>
                    </a:endParaRPr>
                  </a:p>
                </c:rich>
              </c:tx>
              <c:numFmt formatCode="#,##0.00&quot; рублей&quot;" sourceLinked="0"/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numFmt formatCode="#,##0.00&quot; рублей&quot;" sourceLinked="0"/>
            <c:txPr>
              <a:bodyPr/>
              <a:lstStyle/>
              <a:p>
                <a:pPr>
                  <a:defRPr sz="900" baseline="0">
                    <a:solidFill>
                      <a:schemeClr val="accent2">
                        <a:lumMod val="75000"/>
                      </a:schemeClr>
                    </a:solidFill>
                    <a:latin typeface="Kartika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</c:v>
                </c:pt>
                <c:pt idx="1">
                  <c:v>Акцизы по подакцизным товарам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94479150.390000001</c:v>
                </c:pt>
                <c:pt idx="1">
                  <c:v>1205700</c:v>
                </c:pt>
                <c:pt idx="2">
                  <c:v>2150000</c:v>
                </c:pt>
                <c:pt idx="3">
                  <c:v>1000000</c:v>
                </c:pt>
                <c:pt idx="4">
                  <c:v>763600.86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5"/>
      <c:hPercent val="50"/>
      <c:rotY val="14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437213846027094E-3"/>
          <c:y val="0.13902867568626739"/>
          <c:w val="0.99685627861539727"/>
          <c:h val="0.79257241775895637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10"/>
          <c:dPt>
            <c:idx val="0"/>
            <c:bubble3D val="0"/>
            <c:spPr>
              <a:pattFill prst="pct70">
                <a:fgClr>
                  <a:srgbClr val="7030A0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</c:spPr>
          </c:dPt>
          <c:dPt>
            <c:idx val="1"/>
            <c:bubble3D val="0"/>
            <c:spPr>
              <a:gradFill>
                <a:gsLst>
                  <a:gs pos="0">
                    <a:srgbClr val="66FF66"/>
                  </a:gs>
                  <a:gs pos="58000">
                    <a:schemeClr val="bg2">
                      <a:tint val="65000"/>
                      <a:satMod val="300000"/>
                    </a:schemeClr>
                  </a:gs>
                  <a:gs pos="98000">
                    <a:schemeClr val="bg2">
                      <a:shade val="65000"/>
                      <a:satMod val="300000"/>
                    </a:schemeClr>
                  </a:gs>
                </a:gsLst>
                <a:path path="circle">
                  <a:fillToRect l="65000" b="98000"/>
                </a:path>
              </a:gradFill>
            </c:spPr>
          </c:dPt>
          <c:dLbls>
            <c:dLbl>
              <c:idx val="0"/>
              <c:layout>
                <c:manualLayout>
                  <c:x val="0.11958146487294469"/>
                  <c:y val="-0.2097838802224588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Дотации
</a:t>
                    </a:r>
                    <a:r>
                      <a:rPr lang="en-US" dirty="0" smtClean="0"/>
                      <a:t>148 560 954,00 </a:t>
                    </a:r>
                    <a:r>
                      <a:rPr lang="ru-RU" dirty="0" smtClean="0"/>
                      <a:t>рублей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0.21282511210762331"/>
                  <c:y val="0.1519667749335041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Субвенции
</a:t>
                    </a:r>
                    <a:r>
                      <a:rPr lang="en-US" dirty="0" smtClean="0"/>
                      <a:t>228 676 716,46 </a:t>
                    </a:r>
                    <a:r>
                      <a:rPr lang="ru-RU" dirty="0" smtClean="0"/>
                      <a:t>рублей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</c:dLbl>
            <c:numFmt formatCode="#,##0.00&quot; рублей&quot;" sourceLinked="0"/>
            <c:txPr>
              <a:bodyPr/>
              <a:lstStyle/>
              <a:p>
                <a:pPr>
                  <a:defRPr sz="1200">
                    <a:latin typeface="Kartika" pitchFamily="18" charset="0"/>
                    <a:cs typeface="Kartika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Sheet1!$B$1:$C$1</c:f>
              <c:strCache>
                <c:ptCount val="2"/>
                <c:pt idx="0">
                  <c:v>Дотации</c:v>
                </c:pt>
                <c:pt idx="1">
                  <c:v>Субвенции</c:v>
                </c:pt>
              </c:strCache>
            </c:strRef>
          </c:cat>
          <c:val>
            <c:numRef>
              <c:f>Sheet1!$B$2:$C$2</c:f>
              <c:numCache>
                <c:formatCode>#,##0.00</c:formatCode>
                <c:ptCount val="2"/>
                <c:pt idx="0">
                  <c:v>148560954</c:v>
                </c:pt>
                <c:pt idx="1">
                  <c:v>228676716.46000001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40"/>
      <c:rotY val="5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8102912807667834"/>
          <c:w val="0.81679502177826147"/>
          <c:h val="0.742923529330074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spPr>
            <a:gradFill>
              <a:gsLst>
                <a:gs pos="0">
                  <a:srgbClr val="FFFF00"/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path path="circle">
                <a:fillToRect l="65000" b="98000"/>
              </a:path>
            </a:gradFill>
            <a:scene3d>
              <a:camera prst="orthographicFront"/>
              <a:lightRig rig="threePt" dir="t"/>
            </a:scene3d>
            <a:sp3d>
              <a:bevelT w="6350"/>
            </a:sp3d>
          </c:spPr>
          <c:invertIfNegative val="0"/>
          <c:dLbls>
            <c:dLbl>
              <c:idx val="0"/>
              <c:layout>
                <c:manualLayout>
                  <c:x val="1.6302334197851057E-2"/>
                  <c:y val="0.172661370958782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281215264913477E-3"/>
                  <c:y val="3.4121461251780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006944930930457E-3"/>
                  <c:y val="-4.8100716082051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Муниципальная программа "Развитие социально-культурной сферы Усть-Ишимского муниципального района Омской области"</c:v>
                </c:pt>
                <c:pt idx="1">
                  <c:v>Муниципальная программа "Развитие экономического потенциала Усть-Ишимского муниципального района Омской области"</c:v>
                </c:pt>
                <c:pt idx="2">
                  <c:v>Непрограммные расходы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386899418.41000003</c:v>
                </c:pt>
                <c:pt idx="1">
                  <c:v>88615727.609999999</c:v>
                </c:pt>
                <c:pt idx="2">
                  <c:v>1320975.69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 год</c:v>
                </c:pt>
              </c:strCache>
            </c:strRef>
          </c:tx>
          <c:spPr>
            <a:gradFill>
              <a:gsLst>
                <a:gs pos="0">
                  <a:srgbClr val="FF0000"/>
                </a:gs>
                <a:gs pos="100000">
                  <a:srgbClr val="FF99FF"/>
                </a:gs>
              </a:gsLst>
              <a:path path="circle">
                <a:fillToRect l="65000" b="98000"/>
              </a:path>
            </a:gradFill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1.0374134986902362E-2"/>
                  <c:y val="0.175868085364252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092669870468951E-2"/>
                  <c:y val="1.3027340396521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259498890320284E-2"/>
                  <c:y val="-4.8100716082051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Муниципальная программа "Развитие социально-культурной сферы Усть-Ишимского муниципального района Омской области"</c:v>
                </c:pt>
                <c:pt idx="1">
                  <c:v>Муниципальная программа "Развитие экономического потенциала Усть-Ишимского муниципального района Омской области"</c:v>
                </c:pt>
                <c:pt idx="2">
                  <c:v>Непрограммные расходы</c:v>
                </c:pt>
              </c:strCache>
            </c:strRef>
          </c:cat>
          <c:val>
            <c:numRef>
              <c:f>Лист1!$C$2:$C$4</c:f>
              <c:numCache>
                <c:formatCode>#,##0.00</c:formatCode>
                <c:ptCount val="3"/>
                <c:pt idx="0">
                  <c:v>343227559.74000001</c:v>
                </c:pt>
                <c:pt idx="1">
                  <c:v>77700607.349999994</c:v>
                </c:pt>
                <c:pt idx="2">
                  <c:v>1312233.99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 год</c:v>
                </c:pt>
              </c:strCache>
            </c:strRef>
          </c:tx>
          <c:spPr>
            <a:gradFill>
              <a:gsLst>
                <a:gs pos="0">
                  <a:srgbClr val="00B0F0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path path="circle">
                <a:fillToRect l="65000" b="98000"/>
              </a:path>
            </a:gradFill>
            <a:scene3d>
              <a:camera prst="orthographicFront"/>
              <a:lightRig rig="threePt" dir="t"/>
            </a:scene3d>
            <a:sp3d prstMaterial="flat">
              <a:bevelT w="25400" h="127000"/>
            </a:sp3d>
          </c:spPr>
          <c:invertIfNegative val="0"/>
          <c:dLbls>
            <c:dLbl>
              <c:idx val="0"/>
              <c:layout>
                <c:manualLayout>
                  <c:x val="1.9266443821250742E-2"/>
                  <c:y val="0.173162577895385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178517711736942E-2"/>
                  <c:y val="1.07225459797396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863151873845799E-2"/>
                  <c:y val="-4.8100716082051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Муниципальная программа "Развитие социально-культурной сферы Усть-Ишимского муниципального района Омской области"</c:v>
                </c:pt>
                <c:pt idx="1">
                  <c:v>Муниципальная программа "Развитие экономического потенциала Усть-Ишимского муниципального района Омской области"</c:v>
                </c:pt>
                <c:pt idx="2">
                  <c:v>Непрограммные расходы</c:v>
                </c:pt>
              </c:strCache>
            </c:strRef>
          </c:cat>
          <c:val>
            <c:numRef>
              <c:f>Лист1!$D$2:$D$4</c:f>
              <c:numCache>
                <c:formatCode>#,##0.00</c:formatCode>
                <c:ptCount val="3"/>
                <c:pt idx="0">
                  <c:v>360196148.27999997</c:v>
                </c:pt>
                <c:pt idx="1">
                  <c:v>77921466.159999996</c:v>
                </c:pt>
                <c:pt idx="2">
                  <c:v>1307233.99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6844160"/>
        <c:axId val="236845696"/>
        <c:axId val="0"/>
      </c:bar3DChart>
      <c:catAx>
        <c:axId val="236844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rebuchet MS" pitchFamily="34" charset="0"/>
                <a:cs typeface="Utsaah" pitchFamily="34" charset="0"/>
              </a:defRPr>
            </a:pPr>
            <a:endParaRPr lang="ru-RU"/>
          </a:p>
        </c:txPr>
        <c:crossAx val="236845696"/>
        <c:crosses val="autoZero"/>
        <c:auto val="1"/>
        <c:lblAlgn val="ctr"/>
        <c:lblOffset val="100"/>
        <c:noMultiLvlLbl val="0"/>
      </c:catAx>
      <c:valAx>
        <c:axId val="236845696"/>
        <c:scaling>
          <c:orientation val="minMax"/>
        </c:scaling>
        <c:delete val="1"/>
        <c:axPos val="l"/>
        <c:majorGridlines/>
        <c:numFmt formatCode="#,##0.00" sourceLinked="1"/>
        <c:majorTickMark val="out"/>
        <c:minorTickMark val="none"/>
        <c:tickLblPos val="nextTo"/>
        <c:crossAx val="236844160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82192821488273582"/>
          <c:y val="0.16305461009382796"/>
          <c:w val="0.16917960282752725"/>
          <c:h val="0.3211521952106331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35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9401804282661391E-2"/>
          <c:y val="0.34443205852835701"/>
          <c:w val="0.79713735783027118"/>
          <c:h val="0.567935807579519"/>
        </c:manualLayout>
      </c:layout>
      <c:pie3DChart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explosion val="14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  <c:spPr>
              <a:solidFill>
                <a:srgbClr val="CC66FF"/>
              </a:solidFill>
            </c:spPr>
          </c:dPt>
          <c:dPt>
            <c:idx val="4"/>
            <c:bubble3D val="0"/>
            <c:spPr>
              <a:gradFill>
                <a:gsLst>
                  <a:gs pos="0">
                    <a:srgbClr val="FF0000"/>
                  </a:gs>
                  <a:gs pos="81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dPt>
            <c:idx val="6"/>
            <c:bubble3D val="0"/>
            <c:spPr>
              <a:solidFill>
                <a:srgbClr val="66FF66"/>
              </a:solidFill>
            </c:spPr>
          </c:dPt>
          <c:dPt>
            <c:idx val="7"/>
            <c:bubble3D val="0"/>
            <c:spPr>
              <a:solidFill>
                <a:srgbClr val="CC0066"/>
              </a:solidFill>
            </c:spPr>
          </c:dPt>
          <c:dPt>
            <c:idx val="8"/>
            <c:bubble3D val="0"/>
            <c:spPr>
              <a:solidFill>
                <a:srgbClr val="FF99FF"/>
              </a:solidFill>
            </c:spPr>
          </c:dPt>
          <c:dLbls>
            <c:dLbl>
              <c:idx val="0"/>
              <c:layout>
                <c:manualLayout>
                  <c:x val="-7.8820647419072618E-2"/>
                  <c:y val="-0.103941445490890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10858121423346682"/>
                  <c:y val="2.3275351990663707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12237786670108859"/>
                  <c:y val="0.2033653369423205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6.2584340891814749E-2"/>
                  <c:y val="-5.0582483118286952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-2.3121036099995697E-2"/>
                  <c:y val="0.282360312473779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6"/>
              <c:layout>
                <c:manualLayout>
                  <c:x val="-6.8292012678743019E-2"/>
                  <c:y val="2.958040075884621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7"/>
              <c:layout>
                <c:manualLayout>
                  <c:x val="-8.06393299198256E-2"/>
                  <c:y val="-0.1280734960646566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numFmt formatCode="#,##0.00&quot; рублей&quot;" sourceLinked="0"/>
            <c:txPr>
              <a:bodyPr/>
              <a:lstStyle/>
              <a:p>
                <a:pPr>
                  <a:defRPr sz="1100" baseline="0">
                    <a:solidFill>
                      <a:srgbClr val="0070C0"/>
                    </a:solidFill>
                    <a:latin typeface="Kartika" pitchFamily="18" charset="0"/>
                    <a:cs typeface="Kartika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Лист1!$B$2:$B$10</c:f>
              <c:numCache>
                <c:formatCode>#,##0.00</c:formatCode>
                <c:ptCount val="9"/>
                <c:pt idx="0">
                  <c:v>51943036.68</c:v>
                </c:pt>
                <c:pt idx="1">
                  <c:v>81000</c:v>
                </c:pt>
                <c:pt idx="2">
                  <c:v>4399958.6399999997</c:v>
                </c:pt>
                <c:pt idx="3">
                  <c:v>2736000</c:v>
                </c:pt>
                <c:pt idx="4">
                  <c:v>315057014.88999999</c:v>
                </c:pt>
                <c:pt idx="5">
                  <c:v>52484087.520000003</c:v>
                </c:pt>
                <c:pt idx="6">
                  <c:v>18731130</c:v>
                </c:pt>
                <c:pt idx="7">
                  <c:v>1210260</c:v>
                </c:pt>
                <c:pt idx="8">
                  <c:v>30193633.98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tx>
            <c:strRef>
              <c:f>Лист1!$A$6</c:f>
              <c:strCache>
                <c:ptCount val="1"/>
                <c:pt idx="0">
                  <c:v>Образование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0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район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chemeClr val="accent6">
                  <a:shade val="60000"/>
                  <a:satMod val="110000"/>
                </a:schemeClr>
              </a:solidFill>
              <a:prstDash val="solid"/>
            </a:ln>
            <a:effectLst>
              <a:outerShdw blurRad="38100" dist="25400" dir="5400000" algn="t" rotWithShape="0">
                <a:srgbClr val="000000">
                  <a:alpha val="50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9893096871875715E-3"/>
                  <c:y val="1.8417706328464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946548435937857E-3"/>
                  <c:y val="1.8417706328464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419822653906785E-2"/>
                  <c:y val="-3.06961772141068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&quot;р.&quot;" sourceLinked="0"/>
            <c:txPr>
              <a:bodyPr rot="-5400000" vert="horz"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476836121.70999998</c:v>
                </c:pt>
                <c:pt idx="1">
                  <c:v>476836121.70999998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Сельские поселения</c:v>
                </c:pt>
              </c:strCache>
            </c:strRef>
          </c:tx>
          <c:spPr>
            <a:solidFill>
              <a:srgbClr val="CC66FF"/>
            </a:solidFill>
            <a:ln w="38100" cap="flat" cmpd="sng" algn="ctr">
              <a:solidFill>
                <a:schemeClr val="lt1"/>
              </a:solidFill>
              <a:prstDash val="solid"/>
            </a:ln>
            <a:effectLst>
              <a:outerShdw blurRad="38100" dist="25400" dir="5400000" algn="t" rotWithShape="0">
                <a:srgbClr val="000000">
                  <a:alpha val="50000"/>
                </a:srgbClr>
              </a:outerShdw>
            </a:effectLst>
          </c:spPr>
          <c:invertIfNegative val="0"/>
          <c:dLbls>
            <c:dLbl>
              <c:idx val="2"/>
              <c:layout>
                <c:manualLayout>
                  <c:x val="-2.6903787184688145E-2"/>
                  <c:y val="-5.8322736706802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&quot;р.&quot;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Лист1!$C$2:$C$4</c:f>
              <c:numCache>
                <c:formatCode>#,##0.00</c:formatCode>
                <c:ptCount val="3"/>
                <c:pt idx="0">
                  <c:v>45326615.289999999</c:v>
                </c:pt>
                <c:pt idx="1">
                  <c:v>45326615.289999999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7774592"/>
        <c:axId val="135242496"/>
        <c:axId val="0"/>
      </c:bar3DChart>
      <c:catAx>
        <c:axId val="247774592"/>
        <c:scaling>
          <c:orientation val="minMax"/>
        </c:scaling>
        <c:delete val="0"/>
        <c:axPos val="b"/>
        <c:majorTickMark val="out"/>
        <c:minorTickMark val="none"/>
        <c:tickLblPos val="nextTo"/>
        <c:crossAx val="135242496"/>
        <c:crosses val="autoZero"/>
        <c:auto val="1"/>
        <c:lblAlgn val="ctr"/>
        <c:lblOffset val="100"/>
        <c:noMultiLvlLbl val="0"/>
      </c:catAx>
      <c:valAx>
        <c:axId val="13524249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4777459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>
                <a:latin typeface="Sylfaen" pitchFamily="18" charset="0"/>
              </a:defRPr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DFCC66-E2C8-4D69-8A2B-3E8610775744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F266EED-E75C-4678-B7B7-569B44DD0B2E}">
      <dgm:prSet phldrT="[Текст]" custT="1"/>
      <dgm:spPr>
        <a:solidFill>
          <a:srgbClr val="FF9900"/>
        </a:solidFill>
      </dgm:spPr>
      <dgm:t>
        <a:bodyPr vert="vert270"/>
        <a:lstStyle/>
        <a:p>
          <a:r>
            <a:rPr lang="ru-RU" sz="3300" dirty="0" smtClean="0"/>
            <a:t>202</a:t>
          </a:r>
          <a:r>
            <a:rPr lang="en-US" sz="3300" dirty="0" smtClean="0"/>
            <a:t>5</a:t>
          </a:r>
          <a:r>
            <a:rPr lang="ru-RU" sz="3300" dirty="0" smtClean="0"/>
            <a:t> год -</a:t>
          </a:r>
        </a:p>
        <a:p>
          <a:r>
            <a:rPr lang="en-US" sz="3000" dirty="0" smtClean="0"/>
            <a:t>427 305 141,77 </a:t>
          </a:r>
          <a:r>
            <a:rPr lang="ru-RU" sz="3000" dirty="0" smtClean="0"/>
            <a:t>рублей</a:t>
          </a:r>
        </a:p>
      </dgm:t>
    </dgm:pt>
    <dgm:pt modelId="{C791014C-1AAD-4098-B8F1-BD2CA8610F68}" type="parTrans" cxnId="{1A89BE50-F704-45CD-B1FB-2ABD3DD4FF1A}">
      <dgm:prSet/>
      <dgm:spPr/>
      <dgm:t>
        <a:bodyPr/>
        <a:lstStyle/>
        <a:p>
          <a:endParaRPr lang="ru-RU"/>
        </a:p>
      </dgm:t>
    </dgm:pt>
    <dgm:pt modelId="{77986055-83D3-4DF7-893A-B09009959901}" type="sibTrans" cxnId="{1A89BE50-F704-45CD-B1FB-2ABD3DD4FF1A}">
      <dgm:prSet/>
      <dgm:spPr/>
      <dgm:t>
        <a:bodyPr/>
        <a:lstStyle/>
        <a:p>
          <a:endParaRPr lang="ru-RU"/>
        </a:p>
      </dgm:t>
    </dgm:pt>
    <dgm:pt modelId="{A4D32D19-DDBF-4401-A2B1-079671AF7957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Общегосударственные вопросы –                        </a:t>
          </a:r>
          <a:r>
            <a:rPr lang="en-US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56 646 648,97 </a:t>
          </a:r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3B49666C-04B1-42A0-80FF-F4F369FF96E7}" type="parTrans" cxnId="{4392A78D-AC08-4F37-A785-285AF5683603}">
      <dgm:prSet/>
      <dgm:spPr/>
      <dgm:t>
        <a:bodyPr/>
        <a:lstStyle/>
        <a:p>
          <a:endParaRPr lang="ru-RU"/>
        </a:p>
      </dgm:t>
    </dgm:pt>
    <dgm:pt modelId="{AA6B1CD0-A126-4797-9CA7-021261366B85}" type="sibTrans" cxnId="{4392A78D-AC08-4F37-A785-285AF5683603}">
      <dgm:prSet/>
      <dgm:spPr/>
      <dgm:t>
        <a:bodyPr/>
        <a:lstStyle/>
        <a:p>
          <a:endParaRPr lang="ru-RU"/>
        </a:p>
      </dgm:t>
    </dgm:pt>
    <dgm:pt modelId="{7C6189D6-9B64-4C66-81E5-DC5108EFDBAE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Национальная безопасность и правоохранительная деятельность – </a:t>
          </a:r>
          <a:r>
            <a:rPr lang="en-US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75 000,00 </a:t>
          </a:r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A300980C-8E10-49E9-A97A-1ED049396C89}" type="parTrans" cxnId="{894390DB-8965-4081-98FD-C46593C9EF44}">
      <dgm:prSet/>
      <dgm:spPr/>
      <dgm:t>
        <a:bodyPr/>
        <a:lstStyle/>
        <a:p>
          <a:endParaRPr lang="ru-RU"/>
        </a:p>
      </dgm:t>
    </dgm:pt>
    <dgm:pt modelId="{D0E5E968-C44C-4DF6-BBE0-BA47593B43A6}" type="sibTrans" cxnId="{894390DB-8965-4081-98FD-C46593C9EF44}">
      <dgm:prSet/>
      <dgm:spPr/>
      <dgm:t>
        <a:bodyPr/>
        <a:lstStyle/>
        <a:p>
          <a:endParaRPr lang="ru-RU"/>
        </a:p>
      </dgm:t>
    </dgm:pt>
    <dgm:pt modelId="{D83874E8-C736-4F46-9A18-32A315602760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Национальная экономика –                                      </a:t>
          </a:r>
          <a:r>
            <a:rPr lang="en-US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3 456 794,37 </a:t>
          </a:r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A3A4525C-7A0A-4AC5-8DBC-E19630E0A297}" type="parTrans" cxnId="{C70A1C35-06E0-4315-9AFF-4C3BE832A6D8}">
      <dgm:prSet/>
      <dgm:spPr/>
      <dgm:t>
        <a:bodyPr/>
        <a:lstStyle/>
        <a:p>
          <a:endParaRPr lang="ru-RU"/>
        </a:p>
      </dgm:t>
    </dgm:pt>
    <dgm:pt modelId="{D2395A8F-95C2-4D34-8428-B3F36AE668CD}" type="sibTrans" cxnId="{C70A1C35-06E0-4315-9AFF-4C3BE832A6D8}">
      <dgm:prSet/>
      <dgm:spPr/>
      <dgm:t>
        <a:bodyPr/>
        <a:lstStyle/>
        <a:p>
          <a:endParaRPr lang="ru-RU"/>
        </a:p>
      </dgm:t>
    </dgm:pt>
    <dgm:pt modelId="{ACCB5C3B-8D27-45D1-91A4-07C8D4970A9A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Жилищно-коммунальное хозяйство –                                                  </a:t>
          </a:r>
          <a:r>
            <a:rPr lang="en-US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1 479 000,00 </a:t>
          </a:r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4F4DAC6B-4D9A-4EDC-934A-55AD617A5D36}" type="parTrans" cxnId="{0CEED50A-C0A3-45A5-9DC8-2B773F99974E}">
      <dgm:prSet/>
      <dgm:spPr/>
      <dgm:t>
        <a:bodyPr/>
        <a:lstStyle/>
        <a:p>
          <a:endParaRPr lang="ru-RU"/>
        </a:p>
      </dgm:t>
    </dgm:pt>
    <dgm:pt modelId="{F73427B3-EE69-43A5-830D-8FC57C92484C}" type="sibTrans" cxnId="{0CEED50A-C0A3-45A5-9DC8-2B773F99974E}">
      <dgm:prSet/>
      <dgm:spPr/>
      <dgm:t>
        <a:bodyPr/>
        <a:lstStyle/>
        <a:p>
          <a:endParaRPr lang="ru-RU"/>
        </a:p>
      </dgm:t>
    </dgm:pt>
    <dgm:pt modelId="{314818A2-80F1-423C-8DE7-6E33A5B9A7BC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Образование –                             </a:t>
          </a:r>
          <a:r>
            <a:rPr lang="en-US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271 469 684,22 </a:t>
          </a:r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D68CA650-7562-411E-9E7A-E1AAFB82C557}" type="parTrans" cxnId="{D4E85AE0-24E7-46F8-A6D2-5EFB02BA0B4C}">
      <dgm:prSet/>
      <dgm:spPr/>
      <dgm:t>
        <a:bodyPr/>
        <a:lstStyle/>
        <a:p>
          <a:endParaRPr lang="ru-RU"/>
        </a:p>
      </dgm:t>
    </dgm:pt>
    <dgm:pt modelId="{D7057E52-519D-4A6E-AFE4-CC1895F1DB4C}" type="sibTrans" cxnId="{D4E85AE0-24E7-46F8-A6D2-5EFB02BA0B4C}">
      <dgm:prSet/>
      <dgm:spPr/>
      <dgm:t>
        <a:bodyPr/>
        <a:lstStyle/>
        <a:p>
          <a:endParaRPr lang="ru-RU"/>
        </a:p>
      </dgm:t>
    </dgm:pt>
    <dgm:pt modelId="{AF07974A-2F34-447E-8FDE-F75E25200BB1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Культура, кинематография –                                 </a:t>
          </a:r>
          <a:r>
            <a:rPr lang="en-US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52 416 887,52 </a:t>
          </a:r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57BC537F-EC63-403D-A073-A5A4216CE5BF}" type="parTrans" cxnId="{3B46F71D-BC1F-45B9-974B-83CC702369CD}">
      <dgm:prSet/>
      <dgm:spPr/>
      <dgm:t>
        <a:bodyPr/>
        <a:lstStyle/>
        <a:p>
          <a:endParaRPr lang="ru-RU"/>
        </a:p>
      </dgm:t>
    </dgm:pt>
    <dgm:pt modelId="{5EC39EDC-F792-4A98-B40F-A9F20E20266E}" type="sibTrans" cxnId="{3B46F71D-BC1F-45B9-974B-83CC702369CD}">
      <dgm:prSet/>
      <dgm:spPr/>
      <dgm:t>
        <a:bodyPr/>
        <a:lstStyle/>
        <a:p>
          <a:endParaRPr lang="ru-RU"/>
        </a:p>
      </dgm:t>
    </dgm:pt>
    <dgm:pt modelId="{791BE9EE-B9E4-42B0-B7A0-9C64AD074EB5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Социальная политика –               </a:t>
          </a:r>
          <a:r>
            <a:rPr lang="en-US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18 963 394,00 </a:t>
          </a:r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FB5C7D93-7AD1-4AED-B1DF-1DC255F8F1B7}" type="parTrans" cxnId="{F577555D-E350-495F-8208-53CEEA4A9F8E}">
      <dgm:prSet/>
      <dgm:spPr/>
      <dgm:t>
        <a:bodyPr/>
        <a:lstStyle/>
        <a:p>
          <a:endParaRPr lang="ru-RU"/>
        </a:p>
      </dgm:t>
    </dgm:pt>
    <dgm:pt modelId="{59E8318E-E052-45F6-8018-978C17797857}" type="sibTrans" cxnId="{F577555D-E350-495F-8208-53CEEA4A9F8E}">
      <dgm:prSet/>
      <dgm:spPr/>
      <dgm:t>
        <a:bodyPr/>
        <a:lstStyle/>
        <a:p>
          <a:endParaRPr lang="ru-RU"/>
        </a:p>
      </dgm:t>
    </dgm:pt>
    <dgm:pt modelId="{F19E74AE-1BCC-4370-A097-E79206AEA891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Физическая культура и спорт –                               </a:t>
          </a:r>
          <a:r>
            <a:rPr lang="en-US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1 158 260,00 </a:t>
          </a:r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A1683DE7-1CCB-4194-B21D-144C0325B21E}" type="parTrans" cxnId="{19A3AF56-63AA-4A7B-8D13-371702613EB4}">
      <dgm:prSet/>
      <dgm:spPr/>
      <dgm:t>
        <a:bodyPr/>
        <a:lstStyle/>
        <a:p>
          <a:endParaRPr lang="ru-RU"/>
        </a:p>
      </dgm:t>
    </dgm:pt>
    <dgm:pt modelId="{15C7F6C1-043B-41F5-A22D-FFEB0B4C6EE9}" type="sibTrans" cxnId="{19A3AF56-63AA-4A7B-8D13-371702613EB4}">
      <dgm:prSet/>
      <dgm:spPr/>
      <dgm:t>
        <a:bodyPr/>
        <a:lstStyle/>
        <a:p>
          <a:endParaRPr lang="ru-RU"/>
        </a:p>
      </dgm:t>
    </dgm:pt>
    <dgm:pt modelId="{E1B7F924-E2B7-48CB-B4F4-90612E39466C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Межбюджетные трансферты общего характера бюджетам бюджетной системы Российской Федерации –                                </a:t>
          </a:r>
          <a:r>
            <a:rPr lang="en-US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16 574 732,00 </a:t>
          </a:r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7259E9E1-A309-4FDA-A291-33B4478178A1}" type="parTrans" cxnId="{2F7CA5D8-D1F4-492C-B8BA-2DA32FE837F6}">
      <dgm:prSet/>
      <dgm:spPr/>
      <dgm:t>
        <a:bodyPr/>
        <a:lstStyle/>
        <a:p>
          <a:endParaRPr lang="ru-RU"/>
        </a:p>
      </dgm:t>
    </dgm:pt>
    <dgm:pt modelId="{8D0E6E4F-0E3F-4D7C-ABEA-39C283B8B77D}" type="sibTrans" cxnId="{2F7CA5D8-D1F4-492C-B8BA-2DA32FE837F6}">
      <dgm:prSet/>
      <dgm:spPr/>
      <dgm:t>
        <a:bodyPr/>
        <a:lstStyle/>
        <a:p>
          <a:endParaRPr lang="ru-RU"/>
        </a:p>
      </dgm:t>
    </dgm:pt>
    <dgm:pt modelId="{E9CAC7D6-34E3-492F-A866-F977CF44A40F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Условно-утвержденные расходы – </a:t>
          </a:r>
          <a:r>
            <a:rPr lang="en-US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5 064 740,69 </a:t>
          </a:r>
          <a:r>
            <a:rPr lang="ru-RU" sz="10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1A1DD9F6-F2D0-4271-904D-9E0BD71DF415}" type="parTrans" cxnId="{20ABDB42-B073-44BE-B7D9-87B1B9AAAABC}">
      <dgm:prSet/>
      <dgm:spPr/>
      <dgm:t>
        <a:bodyPr/>
        <a:lstStyle/>
        <a:p>
          <a:endParaRPr lang="ru-RU"/>
        </a:p>
      </dgm:t>
    </dgm:pt>
    <dgm:pt modelId="{535DFC64-0939-4F55-BE4A-BCCB7CA3AB3C}" type="sibTrans" cxnId="{20ABDB42-B073-44BE-B7D9-87B1B9AAAABC}">
      <dgm:prSet/>
      <dgm:spPr/>
      <dgm:t>
        <a:bodyPr/>
        <a:lstStyle/>
        <a:p>
          <a:endParaRPr lang="ru-RU"/>
        </a:p>
      </dgm:t>
    </dgm:pt>
    <dgm:pt modelId="{A4F7FDA3-6CD0-4257-9604-BEAFDF3D4E5E}" type="pres">
      <dgm:prSet presAssocID="{E4DFCC66-E2C8-4D69-8A2B-3E861077574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2D0607-9E90-4D39-8712-77B11DC2F8A1}" type="pres">
      <dgm:prSet presAssocID="{2F266EED-E75C-4678-B7B7-569B44DD0B2E}" presName="composite" presStyleCnt="0"/>
      <dgm:spPr/>
      <dgm:t>
        <a:bodyPr/>
        <a:lstStyle/>
        <a:p>
          <a:endParaRPr lang="ru-RU"/>
        </a:p>
      </dgm:t>
    </dgm:pt>
    <dgm:pt modelId="{F61C6C58-9723-4C57-B97F-73E96BB96037}" type="pres">
      <dgm:prSet presAssocID="{2F266EED-E75C-4678-B7B7-569B44DD0B2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744E42-4E59-4A76-800F-4D96A799D008}" type="pres">
      <dgm:prSet presAssocID="{2F266EED-E75C-4678-B7B7-569B44DD0B2E}" presName="descendantText" presStyleLbl="alignAcc1" presStyleIdx="0" presStyleCnt="1" custLinFactNeighborX="-863" custLinFactNeighborY="-1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7CA5D8-D1F4-492C-B8BA-2DA32FE837F6}" srcId="{2F266EED-E75C-4678-B7B7-569B44DD0B2E}" destId="{E1B7F924-E2B7-48CB-B4F4-90612E39466C}" srcOrd="8" destOrd="0" parTransId="{7259E9E1-A309-4FDA-A291-33B4478178A1}" sibTransId="{8D0E6E4F-0E3F-4D7C-ABEA-39C283B8B77D}"/>
    <dgm:cxn modelId="{894390DB-8965-4081-98FD-C46593C9EF44}" srcId="{2F266EED-E75C-4678-B7B7-569B44DD0B2E}" destId="{7C6189D6-9B64-4C66-81E5-DC5108EFDBAE}" srcOrd="1" destOrd="0" parTransId="{A300980C-8E10-49E9-A97A-1ED049396C89}" sibTransId="{D0E5E968-C44C-4DF6-BBE0-BA47593B43A6}"/>
    <dgm:cxn modelId="{9A3732AC-C6D1-49C9-8D5D-B51BFF5E3B9A}" type="presOf" srcId="{ACCB5C3B-8D27-45D1-91A4-07C8D4970A9A}" destId="{04744E42-4E59-4A76-800F-4D96A799D008}" srcOrd="0" destOrd="3" presId="urn:microsoft.com/office/officeart/2005/8/layout/chevron2"/>
    <dgm:cxn modelId="{D4E85AE0-24E7-46F8-A6D2-5EFB02BA0B4C}" srcId="{2F266EED-E75C-4678-B7B7-569B44DD0B2E}" destId="{314818A2-80F1-423C-8DE7-6E33A5B9A7BC}" srcOrd="4" destOrd="0" parTransId="{D68CA650-7562-411E-9E7A-E1AAFB82C557}" sibTransId="{D7057E52-519D-4A6E-AFE4-CC1895F1DB4C}"/>
    <dgm:cxn modelId="{E06CEEFD-B5EE-4010-9276-0CD6B15CC6FF}" type="presOf" srcId="{D83874E8-C736-4F46-9A18-32A315602760}" destId="{04744E42-4E59-4A76-800F-4D96A799D008}" srcOrd="0" destOrd="2" presId="urn:microsoft.com/office/officeart/2005/8/layout/chevron2"/>
    <dgm:cxn modelId="{0CEED50A-C0A3-45A5-9DC8-2B773F99974E}" srcId="{2F266EED-E75C-4678-B7B7-569B44DD0B2E}" destId="{ACCB5C3B-8D27-45D1-91A4-07C8D4970A9A}" srcOrd="3" destOrd="0" parTransId="{4F4DAC6B-4D9A-4EDC-934A-55AD617A5D36}" sibTransId="{F73427B3-EE69-43A5-830D-8FC57C92484C}"/>
    <dgm:cxn modelId="{860C8CC6-7C3C-4BC6-8E9D-0C53CEB7FB9C}" type="presOf" srcId="{AF07974A-2F34-447E-8FDE-F75E25200BB1}" destId="{04744E42-4E59-4A76-800F-4D96A799D008}" srcOrd="0" destOrd="5" presId="urn:microsoft.com/office/officeart/2005/8/layout/chevron2"/>
    <dgm:cxn modelId="{20ABDB42-B073-44BE-B7D9-87B1B9AAAABC}" srcId="{2F266EED-E75C-4678-B7B7-569B44DD0B2E}" destId="{E9CAC7D6-34E3-492F-A866-F977CF44A40F}" srcOrd="9" destOrd="0" parTransId="{1A1DD9F6-F2D0-4271-904D-9E0BD71DF415}" sibTransId="{535DFC64-0939-4F55-BE4A-BCCB7CA3AB3C}"/>
    <dgm:cxn modelId="{C3F89569-EA56-4599-8C33-FC8295161B9C}" type="presOf" srcId="{7C6189D6-9B64-4C66-81E5-DC5108EFDBAE}" destId="{04744E42-4E59-4A76-800F-4D96A799D008}" srcOrd="0" destOrd="1" presId="urn:microsoft.com/office/officeart/2005/8/layout/chevron2"/>
    <dgm:cxn modelId="{19A3AF56-63AA-4A7B-8D13-371702613EB4}" srcId="{2F266EED-E75C-4678-B7B7-569B44DD0B2E}" destId="{F19E74AE-1BCC-4370-A097-E79206AEA891}" srcOrd="7" destOrd="0" parTransId="{A1683DE7-1CCB-4194-B21D-144C0325B21E}" sibTransId="{15C7F6C1-043B-41F5-A22D-FFEB0B4C6EE9}"/>
    <dgm:cxn modelId="{A9A33E99-3A10-4D31-9868-1CC66E24E299}" type="presOf" srcId="{E9CAC7D6-34E3-492F-A866-F977CF44A40F}" destId="{04744E42-4E59-4A76-800F-4D96A799D008}" srcOrd="0" destOrd="9" presId="urn:microsoft.com/office/officeart/2005/8/layout/chevron2"/>
    <dgm:cxn modelId="{D1621257-393F-4EDC-BE92-B569871B8A96}" type="presOf" srcId="{2F266EED-E75C-4678-B7B7-569B44DD0B2E}" destId="{F61C6C58-9723-4C57-B97F-73E96BB96037}" srcOrd="0" destOrd="0" presId="urn:microsoft.com/office/officeart/2005/8/layout/chevron2"/>
    <dgm:cxn modelId="{5F0038CE-483C-421F-88B2-4B1832E4C83B}" type="presOf" srcId="{A4D32D19-DDBF-4401-A2B1-079671AF7957}" destId="{04744E42-4E59-4A76-800F-4D96A799D008}" srcOrd="0" destOrd="0" presId="urn:microsoft.com/office/officeart/2005/8/layout/chevron2"/>
    <dgm:cxn modelId="{57252F40-F62B-40C3-A8C2-D859221D8B2B}" type="presOf" srcId="{F19E74AE-1BCC-4370-A097-E79206AEA891}" destId="{04744E42-4E59-4A76-800F-4D96A799D008}" srcOrd="0" destOrd="7" presId="urn:microsoft.com/office/officeart/2005/8/layout/chevron2"/>
    <dgm:cxn modelId="{4392A78D-AC08-4F37-A785-285AF5683603}" srcId="{2F266EED-E75C-4678-B7B7-569B44DD0B2E}" destId="{A4D32D19-DDBF-4401-A2B1-079671AF7957}" srcOrd="0" destOrd="0" parTransId="{3B49666C-04B1-42A0-80FF-F4F369FF96E7}" sibTransId="{AA6B1CD0-A126-4797-9CA7-021261366B85}"/>
    <dgm:cxn modelId="{59A6B12A-FA7A-4E2D-A667-345F3BF8DE8D}" type="presOf" srcId="{791BE9EE-B9E4-42B0-B7A0-9C64AD074EB5}" destId="{04744E42-4E59-4A76-800F-4D96A799D008}" srcOrd="0" destOrd="6" presId="urn:microsoft.com/office/officeart/2005/8/layout/chevron2"/>
    <dgm:cxn modelId="{3977840E-6889-47C2-B2BB-13BDC9153BBC}" type="presOf" srcId="{314818A2-80F1-423C-8DE7-6E33A5B9A7BC}" destId="{04744E42-4E59-4A76-800F-4D96A799D008}" srcOrd="0" destOrd="4" presId="urn:microsoft.com/office/officeart/2005/8/layout/chevron2"/>
    <dgm:cxn modelId="{0C802C58-7533-44B1-8A86-BB2D25288552}" type="presOf" srcId="{E1B7F924-E2B7-48CB-B4F4-90612E39466C}" destId="{04744E42-4E59-4A76-800F-4D96A799D008}" srcOrd="0" destOrd="8" presId="urn:microsoft.com/office/officeart/2005/8/layout/chevron2"/>
    <dgm:cxn modelId="{F577555D-E350-495F-8208-53CEEA4A9F8E}" srcId="{2F266EED-E75C-4678-B7B7-569B44DD0B2E}" destId="{791BE9EE-B9E4-42B0-B7A0-9C64AD074EB5}" srcOrd="6" destOrd="0" parTransId="{FB5C7D93-7AD1-4AED-B1DF-1DC255F8F1B7}" sibTransId="{59E8318E-E052-45F6-8018-978C17797857}"/>
    <dgm:cxn modelId="{2B45ABB6-A8C4-4FB0-BABA-BF81A0AD54D2}" type="presOf" srcId="{E4DFCC66-E2C8-4D69-8A2B-3E8610775744}" destId="{A4F7FDA3-6CD0-4257-9604-BEAFDF3D4E5E}" srcOrd="0" destOrd="0" presId="urn:microsoft.com/office/officeart/2005/8/layout/chevron2"/>
    <dgm:cxn modelId="{3B46F71D-BC1F-45B9-974B-83CC702369CD}" srcId="{2F266EED-E75C-4678-B7B7-569B44DD0B2E}" destId="{AF07974A-2F34-447E-8FDE-F75E25200BB1}" srcOrd="5" destOrd="0" parTransId="{57BC537F-EC63-403D-A073-A5A4216CE5BF}" sibTransId="{5EC39EDC-F792-4A98-B40F-A9F20E20266E}"/>
    <dgm:cxn modelId="{C70A1C35-06E0-4315-9AFF-4C3BE832A6D8}" srcId="{2F266EED-E75C-4678-B7B7-569B44DD0B2E}" destId="{D83874E8-C736-4F46-9A18-32A315602760}" srcOrd="2" destOrd="0" parTransId="{A3A4525C-7A0A-4AC5-8DBC-E19630E0A297}" sibTransId="{D2395A8F-95C2-4D34-8428-B3F36AE668CD}"/>
    <dgm:cxn modelId="{1A89BE50-F704-45CD-B1FB-2ABD3DD4FF1A}" srcId="{E4DFCC66-E2C8-4D69-8A2B-3E8610775744}" destId="{2F266EED-E75C-4678-B7B7-569B44DD0B2E}" srcOrd="0" destOrd="0" parTransId="{C791014C-1AAD-4098-B8F1-BD2CA8610F68}" sibTransId="{77986055-83D3-4DF7-893A-B09009959901}"/>
    <dgm:cxn modelId="{DAB8188A-C1DF-4613-AFC9-E5859E4178E6}" type="presParOf" srcId="{A4F7FDA3-6CD0-4257-9604-BEAFDF3D4E5E}" destId="{4A2D0607-9E90-4D39-8712-77B11DC2F8A1}" srcOrd="0" destOrd="0" presId="urn:microsoft.com/office/officeart/2005/8/layout/chevron2"/>
    <dgm:cxn modelId="{029C9BE4-94C4-4C71-88F0-855258D7C3CC}" type="presParOf" srcId="{4A2D0607-9E90-4D39-8712-77B11DC2F8A1}" destId="{F61C6C58-9723-4C57-B97F-73E96BB96037}" srcOrd="0" destOrd="0" presId="urn:microsoft.com/office/officeart/2005/8/layout/chevron2"/>
    <dgm:cxn modelId="{CE1105CD-005F-4FF0-BF57-9A2D212F9ACA}" type="presParOf" srcId="{4A2D0607-9E90-4D39-8712-77B11DC2F8A1}" destId="{04744E42-4E59-4A76-800F-4D96A799D0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0C6B781-98E7-4D27-BB4E-2D0BB9D69F99}" type="doc">
      <dgm:prSet loTypeId="urn:microsoft.com/office/officeart/2005/8/layout/hList9" loCatId="list" qsTypeId="urn:microsoft.com/office/officeart/2005/8/quickstyle/3d7" qsCatId="3D" csTypeId="urn:microsoft.com/office/officeart/2005/8/colors/accent6_5" csCatId="accent6" phldr="1"/>
      <dgm:spPr>
        <a:scene3d>
          <a:camera prst="isometricOffAxis2Left" zoom="91000"/>
          <a:lightRig rig="threePt" dir="t">
            <a:rot lat="0" lon="0" rev="20640000"/>
          </a:lightRig>
        </a:scene3d>
      </dgm:spPr>
      <dgm:t>
        <a:bodyPr/>
        <a:lstStyle/>
        <a:p>
          <a:endParaRPr lang="ru-RU"/>
        </a:p>
      </dgm:t>
    </dgm:pt>
    <dgm:pt modelId="{6DC32480-FECD-49FC-976F-3AA1B440D284}" type="pres">
      <dgm:prSet presAssocID="{20C6B781-98E7-4D27-BB4E-2D0BB9D69F9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</dgm:ptLst>
  <dgm:cxnLst>
    <dgm:cxn modelId="{E244E357-6F3C-4A5D-9AE3-F3B09D17F20D}" type="presOf" srcId="{20C6B781-98E7-4D27-BB4E-2D0BB9D69F99}" destId="{6DC32480-FECD-49FC-976F-3AA1B440D284}" srcOrd="0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95FA9B5-A76D-46E6-8441-B58527BF386E}" type="doc">
      <dgm:prSet loTypeId="urn:microsoft.com/office/officeart/2005/8/layout/default#1" loCatId="list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C26C0B9-AC29-498C-8253-98270BC6164A}">
      <dgm:prSet phldrT="[Текст]" custT="1"/>
      <dgm:spPr>
        <a:gradFill rotWithShape="0">
          <a:gsLst>
            <a:gs pos="0">
              <a:srgbClr val="92D050"/>
            </a:gs>
            <a:gs pos="40000">
              <a:schemeClr val="dk1">
                <a:tint val="55000"/>
                <a:satMod val="130000"/>
              </a:schemeClr>
            </a:gs>
            <a:gs pos="50000">
              <a:srgbClr val="66FF66"/>
            </a:gs>
            <a:gs pos="65000">
              <a:schemeClr val="dk1">
                <a:tint val="55000"/>
                <a:satMod val="130000"/>
              </a:schemeClr>
            </a:gs>
            <a:gs pos="100000">
              <a:srgbClr val="FFFF99"/>
            </a:gs>
          </a:gsLst>
          <a:lin ang="5400000" scaled="0"/>
        </a:gradFill>
      </dgm:spPr>
      <dgm:t>
        <a:bodyPr/>
        <a:lstStyle/>
        <a:p>
          <a:r>
            <a:rPr lang="ru-RU" sz="2400" dirty="0" smtClean="0"/>
            <a:t/>
          </a:r>
          <a:br>
            <a:rPr lang="ru-RU" sz="2400" dirty="0" smtClean="0"/>
          </a:br>
          <a:r>
            <a:rPr lang="ru-RU" sz="2200" dirty="0" smtClean="0"/>
            <a:t>Дотации на выравнивание бюджетной обеспеченности субъектов Российской Федерации и муниципальных образований </a:t>
          </a:r>
          <a:r>
            <a:rPr lang="ru-RU" sz="2400" dirty="0" smtClean="0"/>
            <a:t>– </a:t>
          </a:r>
        </a:p>
        <a:p>
          <a:r>
            <a:rPr lang="ru-RU" sz="2400" dirty="0" smtClean="0">
              <a:latin typeface="Garamond" pitchFamily="18" charset="0"/>
            </a:rPr>
            <a:t>20 718 415,00 рублей</a:t>
          </a:r>
          <a:endParaRPr lang="ru-RU" sz="2400" dirty="0">
            <a:latin typeface="Garamond" pitchFamily="18" charset="0"/>
          </a:endParaRPr>
        </a:p>
      </dgm:t>
    </dgm:pt>
    <dgm:pt modelId="{C313122E-A99B-4B8C-9E74-2600B7D579DC}" type="parTrans" cxnId="{929C45E6-B1F1-40F1-96F8-821A7D9BDA4B}">
      <dgm:prSet/>
      <dgm:spPr/>
      <dgm:t>
        <a:bodyPr/>
        <a:lstStyle/>
        <a:p>
          <a:endParaRPr lang="ru-RU"/>
        </a:p>
      </dgm:t>
    </dgm:pt>
    <dgm:pt modelId="{40F049B8-5776-422E-AC02-812BBCFAAFB1}" type="sibTrans" cxnId="{929C45E6-B1F1-40F1-96F8-821A7D9BDA4B}">
      <dgm:prSet/>
      <dgm:spPr/>
      <dgm:t>
        <a:bodyPr/>
        <a:lstStyle/>
        <a:p>
          <a:endParaRPr lang="ru-RU"/>
        </a:p>
      </dgm:t>
    </dgm:pt>
    <dgm:pt modelId="{DA403F89-0B61-470D-95C9-83AE97BC7651}">
      <dgm:prSet phldrT="[Текст]" custT="1"/>
      <dgm:spPr>
        <a:gradFill rotWithShape="0">
          <a:gsLst>
            <a:gs pos="0">
              <a:srgbClr val="FF3300"/>
            </a:gs>
            <a:gs pos="40000">
              <a:schemeClr val="dk1">
                <a:tint val="55000"/>
                <a:satMod val="130000"/>
              </a:schemeClr>
            </a:gs>
            <a:gs pos="50000">
              <a:schemeClr val="tx2">
                <a:lumMod val="40000"/>
                <a:lumOff val="60000"/>
              </a:schemeClr>
            </a:gs>
            <a:gs pos="65000">
              <a:schemeClr val="dk1">
                <a:tint val="55000"/>
                <a:satMod val="13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0"/>
        </a:gradFill>
        <a:effectLst>
          <a:glow rad="63500">
            <a:srgbClr val="008000">
              <a:alpha val="45000"/>
            </a:srgbClr>
          </a:glow>
        </a:effectLst>
      </dgm:spPr>
      <dgm:t>
        <a:bodyPr/>
        <a:lstStyle/>
        <a:p>
          <a:r>
            <a:rPr lang="ru-RU" sz="2400" dirty="0" smtClean="0"/>
            <a:t>Прочие межбюджетные трансферты общего характера –</a:t>
          </a:r>
        </a:p>
        <a:p>
          <a:r>
            <a:rPr lang="ru-RU" sz="2400" dirty="0" smtClean="0">
              <a:latin typeface="Garamond" pitchFamily="18" charset="0"/>
            </a:rPr>
            <a:t>9 475 218,98 рублей</a:t>
          </a:r>
          <a:endParaRPr lang="ru-RU" sz="2400" dirty="0">
            <a:latin typeface="Garamond" pitchFamily="18" charset="0"/>
          </a:endParaRPr>
        </a:p>
      </dgm:t>
    </dgm:pt>
    <dgm:pt modelId="{7CC2AB5C-C2BF-40C1-B69B-D636FDAA1ED4}" type="parTrans" cxnId="{39F270FA-EC5F-405F-B04D-0A55BD8669E9}">
      <dgm:prSet/>
      <dgm:spPr/>
      <dgm:t>
        <a:bodyPr/>
        <a:lstStyle/>
        <a:p>
          <a:endParaRPr lang="ru-RU"/>
        </a:p>
      </dgm:t>
    </dgm:pt>
    <dgm:pt modelId="{A30D1611-400E-4C60-9F2C-1539240F872F}" type="sibTrans" cxnId="{39F270FA-EC5F-405F-B04D-0A55BD8669E9}">
      <dgm:prSet/>
      <dgm:spPr/>
      <dgm:t>
        <a:bodyPr/>
        <a:lstStyle/>
        <a:p>
          <a:endParaRPr lang="ru-RU"/>
        </a:p>
      </dgm:t>
    </dgm:pt>
    <dgm:pt modelId="{77B2DE09-0432-40B5-AC2B-C9B161E40A12}" type="pres">
      <dgm:prSet presAssocID="{995FA9B5-A76D-46E6-8441-B58527BF386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19792A-3904-40CC-B089-5B91D5FDCD78}" type="pres">
      <dgm:prSet presAssocID="{9C26C0B9-AC29-498C-8253-98270BC6164A}" presName="node" presStyleLbl="node1" presStyleIdx="0" presStyleCnt="2" custScaleY="1330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C20A76-6404-49E9-A935-18F15BDDE1BF}" type="pres">
      <dgm:prSet presAssocID="{40F049B8-5776-422E-AC02-812BBCFAAFB1}" presName="sibTrans" presStyleCnt="0"/>
      <dgm:spPr/>
      <dgm:t>
        <a:bodyPr/>
        <a:lstStyle/>
        <a:p>
          <a:endParaRPr lang="ru-RU"/>
        </a:p>
      </dgm:t>
    </dgm:pt>
    <dgm:pt modelId="{82016FDD-0A11-41FB-B8EF-38D8E68F6737}" type="pres">
      <dgm:prSet presAssocID="{DA403F89-0B61-470D-95C9-83AE97BC7651}" presName="node" presStyleLbl="node1" presStyleIdx="1" presStyleCnt="2" custScaleY="133090" custLinFactNeighborX="-619" custLinFactNeighborY="43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F270FA-EC5F-405F-B04D-0A55BD8669E9}" srcId="{995FA9B5-A76D-46E6-8441-B58527BF386E}" destId="{DA403F89-0B61-470D-95C9-83AE97BC7651}" srcOrd="1" destOrd="0" parTransId="{7CC2AB5C-C2BF-40C1-B69B-D636FDAA1ED4}" sibTransId="{A30D1611-400E-4C60-9F2C-1539240F872F}"/>
    <dgm:cxn modelId="{349E3F18-5E73-47D4-BA4C-CB6E8B7E1300}" type="presOf" srcId="{995FA9B5-A76D-46E6-8441-B58527BF386E}" destId="{77B2DE09-0432-40B5-AC2B-C9B161E40A12}" srcOrd="0" destOrd="0" presId="urn:microsoft.com/office/officeart/2005/8/layout/default#1"/>
    <dgm:cxn modelId="{A01B328C-69CC-409D-BCBE-18A872DDD06F}" type="presOf" srcId="{9C26C0B9-AC29-498C-8253-98270BC6164A}" destId="{EE19792A-3904-40CC-B089-5B91D5FDCD78}" srcOrd="0" destOrd="0" presId="urn:microsoft.com/office/officeart/2005/8/layout/default#1"/>
    <dgm:cxn modelId="{D25A0AAF-89A9-4E7A-B71E-7740AAF37A13}" type="presOf" srcId="{DA403F89-0B61-470D-95C9-83AE97BC7651}" destId="{82016FDD-0A11-41FB-B8EF-38D8E68F6737}" srcOrd="0" destOrd="0" presId="urn:microsoft.com/office/officeart/2005/8/layout/default#1"/>
    <dgm:cxn modelId="{929C45E6-B1F1-40F1-96F8-821A7D9BDA4B}" srcId="{995FA9B5-A76D-46E6-8441-B58527BF386E}" destId="{9C26C0B9-AC29-498C-8253-98270BC6164A}" srcOrd="0" destOrd="0" parTransId="{C313122E-A99B-4B8C-9E74-2600B7D579DC}" sibTransId="{40F049B8-5776-422E-AC02-812BBCFAAFB1}"/>
    <dgm:cxn modelId="{074F71BF-B5AA-4B3A-B0B5-7FCA8B0E635E}" type="presParOf" srcId="{77B2DE09-0432-40B5-AC2B-C9B161E40A12}" destId="{EE19792A-3904-40CC-B089-5B91D5FDCD78}" srcOrd="0" destOrd="0" presId="urn:microsoft.com/office/officeart/2005/8/layout/default#1"/>
    <dgm:cxn modelId="{B488AE2D-3632-4973-AFD8-6394085655DD}" type="presParOf" srcId="{77B2DE09-0432-40B5-AC2B-C9B161E40A12}" destId="{9EC20A76-6404-49E9-A935-18F15BDDE1BF}" srcOrd="1" destOrd="0" presId="urn:microsoft.com/office/officeart/2005/8/layout/default#1"/>
    <dgm:cxn modelId="{4A20CF76-B6D5-4132-9BE9-485B4F8D9078}" type="presParOf" srcId="{77B2DE09-0432-40B5-AC2B-C9B161E40A12}" destId="{82016FDD-0A11-41FB-B8EF-38D8E68F6737}" srcOrd="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DFCC66-E2C8-4D69-8A2B-3E861077574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266EED-E75C-4678-B7B7-569B44DD0B2E}">
      <dgm:prSet phldrT="[Текст]" custT="1"/>
      <dgm:spPr>
        <a:solidFill>
          <a:srgbClr val="00B0F0"/>
        </a:solidFill>
      </dgm:spPr>
      <dgm:t>
        <a:bodyPr vert="vert270"/>
        <a:lstStyle/>
        <a:p>
          <a:r>
            <a:rPr lang="ru-RU" sz="3300" dirty="0" smtClean="0"/>
            <a:t>202</a:t>
          </a:r>
          <a:r>
            <a:rPr lang="en-US" sz="3300" dirty="0" smtClean="0"/>
            <a:t>6</a:t>
          </a:r>
          <a:r>
            <a:rPr lang="ru-RU" sz="3300" dirty="0" smtClean="0"/>
            <a:t> год – </a:t>
          </a:r>
        </a:p>
        <a:p>
          <a:r>
            <a:rPr lang="en-US" sz="3000" dirty="0" smtClean="0"/>
            <a:t>450 731 295,75 </a:t>
          </a:r>
          <a:r>
            <a:rPr lang="ru-RU" sz="3000" dirty="0" smtClean="0"/>
            <a:t>рублей</a:t>
          </a:r>
        </a:p>
      </dgm:t>
    </dgm:pt>
    <dgm:pt modelId="{C791014C-1AAD-4098-B8F1-BD2CA8610F68}" type="parTrans" cxnId="{1A89BE50-F704-45CD-B1FB-2ABD3DD4FF1A}">
      <dgm:prSet/>
      <dgm:spPr/>
      <dgm:t>
        <a:bodyPr/>
        <a:lstStyle/>
        <a:p>
          <a:endParaRPr lang="ru-RU"/>
        </a:p>
      </dgm:t>
    </dgm:pt>
    <dgm:pt modelId="{77986055-83D3-4DF7-893A-B09009959901}" type="sibTrans" cxnId="{1A89BE50-F704-45CD-B1FB-2ABD3DD4FF1A}">
      <dgm:prSet/>
      <dgm:spPr/>
      <dgm:t>
        <a:bodyPr/>
        <a:lstStyle/>
        <a:p>
          <a:endParaRPr lang="ru-RU"/>
        </a:p>
      </dgm:t>
    </dgm:pt>
    <dgm:pt modelId="{A4D32D19-DDBF-4401-A2B1-079671AF7957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Общегосударственные вопросы –                        </a:t>
          </a:r>
          <a:r>
            <a:rPr lang="en-US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56 661 964,05 </a:t>
          </a:r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3B49666C-04B1-42A0-80FF-F4F369FF96E7}" type="parTrans" cxnId="{4392A78D-AC08-4F37-A785-285AF5683603}">
      <dgm:prSet/>
      <dgm:spPr/>
      <dgm:t>
        <a:bodyPr/>
        <a:lstStyle/>
        <a:p>
          <a:endParaRPr lang="ru-RU"/>
        </a:p>
      </dgm:t>
    </dgm:pt>
    <dgm:pt modelId="{AA6B1CD0-A126-4797-9CA7-021261366B85}" type="sibTrans" cxnId="{4392A78D-AC08-4F37-A785-285AF5683603}">
      <dgm:prSet/>
      <dgm:spPr/>
      <dgm:t>
        <a:bodyPr/>
        <a:lstStyle/>
        <a:p>
          <a:endParaRPr lang="ru-RU"/>
        </a:p>
      </dgm:t>
    </dgm:pt>
    <dgm:pt modelId="{7C6189D6-9B64-4C66-81E5-DC5108EFDBAE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Национальная безопасность и правоохранительная деятельность – </a:t>
          </a:r>
          <a:r>
            <a:rPr lang="en-US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75 000,00 </a:t>
          </a:r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A300980C-8E10-49E9-A97A-1ED049396C89}" type="parTrans" cxnId="{894390DB-8965-4081-98FD-C46593C9EF44}">
      <dgm:prSet/>
      <dgm:spPr/>
      <dgm:t>
        <a:bodyPr/>
        <a:lstStyle/>
        <a:p>
          <a:endParaRPr lang="ru-RU"/>
        </a:p>
      </dgm:t>
    </dgm:pt>
    <dgm:pt modelId="{D0E5E968-C44C-4DF6-BBE0-BA47593B43A6}" type="sibTrans" cxnId="{894390DB-8965-4081-98FD-C46593C9EF44}">
      <dgm:prSet/>
      <dgm:spPr/>
      <dgm:t>
        <a:bodyPr/>
        <a:lstStyle/>
        <a:p>
          <a:endParaRPr lang="ru-RU"/>
        </a:p>
      </dgm:t>
    </dgm:pt>
    <dgm:pt modelId="{D83874E8-C736-4F46-9A18-32A315602760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Национальная экономика –                                      </a:t>
          </a:r>
          <a:r>
            <a:rPr lang="en-US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3 830 930,10 </a:t>
          </a:r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A3A4525C-7A0A-4AC5-8DBC-E19630E0A297}" type="parTrans" cxnId="{C70A1C35-06E0-4315-9AFF-4C3BE832A6D8}">
      <dgm:prSet/>
      <dgm:spPr/>
      <dgm:t>
        <a:bodyPr/>
        <a:lstStyle/>
        <a:p>
          <a:endParaRPr lang="ru-RU"/>
        </a:p>
      </dgm:t>
    </dgm:pt>
    <dgm:pt modelId="{D2395A8F-95C2-4D34-8428-B3F36AE668CD}" type="sibTrans" cxnId="{C70A1C35-06E0-4315-9AFF-4C3BE832A6D8}">
      <dgm:prSet/>
      <dgm:spPr/>
      <dgm:t>
        <a:bodyPr/>
        <a:lstStyle/>
        <a:p>
          <a:endParaRPr lang="ru-RU"/>
        </a:p>
      </dgm:t>
    </dgm:pt>
    <dgm:pt modelId="{ACCB5C3B-8D27-45D1-91A4-07C8D4970A9A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Жилищно-коммунальное хозяйство –                                                  </a:t>
          </a:r>
          <a:r>
            <a:rPr lang="en-US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1 479 000,00 </a:t>
          </a:r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4F4DAC6B-4D9A-4EDC-934A-55AD617A5D36}" type="parTrans" cxnId="{0CEED50A-C0A3-45A5-9DC8-2B773F99974E}">
      <dgm:prSet/>
      <dgm:spPr/>
      <dgm:t>
        <a:bodyPr/>
        <a:lstStyle/>
        <a:p>
          <a:endParaRPr lang="ru-RU"/>
        </a:p>
      </dgm:t>
    </dgm:pt>
    <dgm:pt modelId="{F73427B3-EE69-43A5-830D-8FC57C92484C}" type="sibTrans" cxnId="{0CEED50A-C0A3-45A5-9DC8-2B773F99974E}">
      <dgm:prSet/>
      <dgm:spPr/>
      <dgm:t>
        <a:bodyPr/>
        <a:lstStyle/>
        <a:p>
          <a:endParaRPr lang="ru-RU"/>
        </a:p>
      </dgm:t>
    </dgm:pt>
    <dgm:pt modelId="{314818A2-80F1-423C-8DE7-6E33A5B9A7BC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Образование –                             </a:t>
          </a:r>
          <a:r>
            <a:rPr lang="en-US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288 442 800,76 </a:t>
          </a:r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D68CA650-7562-411E-9E7A-E1AAFB82C557}" type="parTrans" cxnId="{D4E85AE0-24E7-46F8-A6D2-5EFB02BA0B4C}">
      <dgm:prSet/>
      <dgm:spPr/>
      <dgm:t>
        <a:bodyPr/>
        <a:lstStyle/>
        <a:p>
          <a:endParaRPr lang="ru-RU"/>
        </a:p>
      </dgm:t>
    </dgm:pt>
    <dgm:pt modelId="{D7057E52-519D-4A6E-AFE4-CC1895F1DB4C}" type="sibTrans" cxnId="{D4E85AE0-24E7-46F8-A6D2-5EFB02BA0B4C}">
      <dgm:prSet/>
      <dgm:spPr/>
      <dgm:t>
        <a:bodyPr/>
        <a:lstStyle/>
        <a:p>
          <a:endParaRPr lang="ru-RU"/>
        </a:p>
      </dgm:t>
    </dgm:pt>
    <dgm:pt modelId="{AF07974A-2F34-447E-8FDE-F75E25200BB1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Культура, кинематография –                                 </a:t>
          </a:r>
          <a:r>
            <a:rPr lang="en-US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52 377 093,52 </a:t>
          </a:r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57BC537F-EC63-403D-A073-A5A4216CE5BF}" type="parTrans" cxnId="{3B46F71D-BC1F-45B9-974B-83CC702369CD}">
      <dgm:prSet/>
      <dgm:spPr/>
      <dgm:t>
        <a:bodyPr/>
        <a:lstStyle/>
        <a:p>
          <a:endParaRPr lang="ru-RU"/>
        </a:p>
      </dgm:t>
    </dgm:pt>
    <dgm:pt modelId="{5EC39EDC-F792-4A98-B40F-A9F20E20266E}" type="sibTrans" cxnId="{3B46F71D-BC1F-45B9-974B-83CC702369CD}">
      <dgm:prSet/>
      <dgm:spPr/>
      <dgm:t>
        <a:bodyPr/>
        <a:lstStyle/>
        <a:p>
          <a:endParaRPr lang="ru-RU"/>
        </a:p>
      </dgm:t>
    </dgm:pt>
    <dgm:pt modelId="{791BE9EE-B9E4-42B0-B7A0-9C64AD074EB5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Социальная политика –               </a:t>
          </a:r>
          <a:r>
            <a:rPr lang="en-US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18 825 068,00 </a:t>
          </a:r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FB5C7D93-7AD1-4AED-B1DF-1DC255F8F1B7}" type="parTrans" cxnId="{F577555D-E350-495F-8208-53CEEA4A9F8E}">
      <dgm:prSet/>
      <dgm:spPr/>
      <dgm:t>
        <a:bodyPr/>
        <a:lstStyle/>
        <a:p>
          <a:endParaRPr lang="ru-RU"/>
        </a:p>
      </dgm:t>
    </dgm:pt>
    <dgm:pt modelId="{59E8318E-E052-45F6-8018-978C17797857}" type="sibTrans" cxnId="{F577555D-E350-495F-8208-53CEEA4A9F8E}">
      <dgm:prSet/>
      <dgm:spPr/>
      <dgm:t>
        <a:bodyPr/>
        <a:lstStyle/>
        <a:p>
          <a:endParaRPr lang="ru-RU"/>
        </a:p>
      </dgm:t>
    </dgm:pt>
    <dgm:pt modelId="{F19E74AE-1BCC-4370-A097-E79206AEA891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Физическая культура и спорт –                               </a:t>
          </a:r>
          <a:r>
            <a:rPr lang="en-US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1 158 260,00 </a:t>
          </a:r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A1683DE7-1CCB-4194-B21D-144C0325B21E}" type="parTrans" cxnId="{19A3AF56-63AA-4A7B-8D13-371702613EB4}">
      <dgm:prSet/>
      <dgm:spPr/>
      <dgm:t>
        <a:bodyPr/>
        <a:lstStyle/>
        <a:p>
          <a:endParaRPr lang="ru-RU"/>
        </a:p>
      </dgm:t>
    </dgm:pt>
    <dgm:pt modelId="{15C7F6C1-043B-41F5-A22D-FFEB0B4C6EE9}" type="sibTrans" cxnId="{19A3AF56-63AA-4A7B-8D13-371702613EB4}">
      <dgm:prSet/>
      <dgm:spPr/>
      <dgm:t>
        <a:bodyPr/>
        <a:lstStyle/>
        <a:p>
          <a:endParaRPr lang="ru-RU"/>
        </a:p>
      </dgm:t>
    </dgm:pt>
    <dgm:pt modelId="{E1B7F924-E2B7-48CB-B4F4-90612E39466C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Межбюджетные трансферты общего характера бюджетам бюджетной системы Российской Федерации –                                </a:t>
          </a:r>
          <a:r>
            <a:rPr lang="en-US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16 574 732,00 </a:t>
          </a:r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7259E9E1-A309-4FDA-A291-33B4478178A1}" type="parTrans" cxnId="{2F7CA5D8-D1F4-492C-B8BA-2DA32FE837F6}">
      <dgm:prSet/>
      <dgm:spPr/>
      <dgm:t>
        <a:bodyPr/>
        <a:lstStyle/>
        <a:p>
          <a:endParaRPr lang="ru-RU"/>
        </a:p>
      </dgm:t>
    </dgm:pt>
    <dgm:pt modelId="{8D0E6E4F-0E3F-4D7C-ABEA-39C283B8B77D}" type="sibTrans" cxnId="{2F7CA5D8-D1F4-492C-B8BA-2DA32FE837F6}">
      <dgm:prSet/>
      <dgm:spPr/>
      <dgm:t>
        <a:bodyPr/>
        <a:lstStyle/>
        <a:p>
          <a:endParaRPr lang="ru-RU"/>
        </a:p>
      </dgm:t>
    </dgm:pt>
    <dgm:pt modelId="{E9CAC7D6-34E3-492F-A866-F977CF44A40F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Условно-утвержденные расходы </a:t>
          </a:r>
          <a:r>
            <a:rPr lang="ru-RU" sz="100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– </a:t>
          </a:r>
          <a:r>
            <a:rPr lang="en-US" sz="100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11 </a:t>
          </a:r>
          <a:r>
            <a:rPr lang="en-US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306 447,32 </a:t>
          </a:r>
          <a:r>
            <a:rPr lang="ru-RU" sz="10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gm:t>
    </dgm:pt>
    <dgm:pt modelId="{1A1DD9F6-F2D0-4271-904D-9E0BD71DF415}" type="parTrans" cxnId="{20ABDB42-B073-44BE-B7D9-87B1B9AAAABC}">
      <dgm:prSet/>
      <dgm:spPr/>
      <dgm:t>
        <a:bodyPr/>
        <a:lstStyle/>
        <a:p>
          <a:endParaRPr lang="ru-RU"/>
        </a:p>
      </dgm:t>
    </dgm:pt>
    <dgm:pt modelId="{535DFC64-0939-4F55-BE4A-BCCB7CA3AB3C}" type="sibTrans" cxnId="{20ABDB42-B073-44BE-B7D9-87B1B9AAAABC}">
      <dgm:prSet/>
      <dgm:spPr/>
      <dgm:t>
        <a:bodyPr/>
        <a:lstStyle/>
        <a:p>
          <a:endParaRPr lang="ru-RU"/>
        </a:p>
      </dgm:t>
    </dgm:pt>
    <dgm:pt modelId="{A4F7FDA3-6CD0-4257-9604-BEAFDF3D4E5E}" type="pres">
      <dgm:prSet presAssocID="{E4DFCC66-E2C8-4D69-8A2B-3E861077574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2D0607-9E90-4D39-8712-77B11DC2F8A1}" type="pres">
      <dgm:prSet presAssocID="{2F266EED-E75C-4678-B7B7-569B44DD0B2E}" presName="composite" presStyleCnt="0"/>
      <dgm:spPr/>
    </dgm:pt>
    <dgm:pt modelId="{F61C6C58-9723-4C57-B97F-73E96BB96037}" type="pres">
      <dgm:prSet presAssocID="{2F266EED-E75C-4678-B7B7-569B44DD0B2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744E42-4E59-4A76-800F-4D96A799D008}" type="pres">
      <dgm:prSet presAssocID="{2F266EED-E75C-4678-B7B7-569B44DD0B2E}" presName="descendantText" presStyleLbl="alignAcc1" presStyleIdx="0" presStyleCnt="1" custLinFactNeighborX="-863" custLinFactNeighborY="-1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79F46C-0F3E-4087-A44D-DEB453403347}" type="presOf" srcId="{ACCB5C3B-8D27-45D1-91A4-07C8D4970A9A}" destId="{04744E42-4E59-4A76-800F-4D96A799D008}" srcOrd="0" destOrd="3" presId="urn:microsoft.com/office/officeart/2005/8/layout/chevron2"/>
    <dgm:cxn modelId="{2F7CA5D8-D1F4-492C-B8BA-2DA32FE837F6}" srcId="{2F266EED-E75C-4678-B7B7-569B44DD0B2E}" destId="{E1B7F924-E2B7-48CB-B4F4-90612E39466C}" srcOrd="8" destOrd="0" parTransId="{7259E9E1-A309-4FDA-A291-33B4478178A1}" sibTransId="{8D0E6E4F-0E3F-4D7C-ABEA-39C283B8B77D}"/>
    <dgm:cxn modelId="{894390DB-8965-4081-98FD-C46593C9EF44}" srcId="{2F266EED-E75C-4678-B7B7-569B44DD0B2E}" destId="{7C6189D6-9B64-4C66-81E5-DC5108EFDBAE}" srcOrd="1" destOrd="0" parTransId="{A300980C-8E10-49E9-A97A-1ED049396C89}" sibTransId="{D0E5E968-C44C-4DF6-BBE0-BA47593B43A6}"/>
    <dgm:cxn modelId="{D4E85AE0-24E7-46F8-A6D2-5EFB02BA0B4C}" srcId="{2F266EED-E75C-4678-B7B7-569B44DD0B2E}" destId="{314818A2-80F1-423C-8DE7-6E33A5B9A7BC}" srcOrd="4" destOrd="0" parTransId="{D68CA650-7562-411E-9E7A-E1AAFB82C557}" sibTransId="{D7057E52-519D-4A6E-AFE4-CC1895F1DB4C}"/>
    <dgm:cxn modelId="{0CEED50A-C0A3-45A5-9DC8-2B773F99974E}" srcId="{2F266EED-E75C-4678-B7B7-569B44DD0B2E}" destId="{ACCB5C3B-8D27-45D1-91A4-07C8D4970A9A}" srcOrd="3" destOrd="0" parTransId="{4F4DAC6B-4D9A-4EDC-934A-55AD617A5D36}" sibTransId="{F73427B3-EE69-43A5-830D-8FC57C92484C}"/>
    <dgm:cxn modelId="{A64E5C32-2CF0-4AC5-A5B3-9A9C89FCC306}" type="presOf" srcId="{2F266EED-E75C-4678-B7B7-569B44DD0B2E}" destId="{F61C6C58-9723-4C57-B97F-73E96BB96037}" srcOrd="0" destOrd="0" presId="urn:microsoft.com/office/officeart/2005/8/layout/chevron2"/>
    <dgm:cxn modelId="{A2DDA5EE-9382-4E5D-859E-2E9F694411B1}" type="presOf" srcId="{7C6189D6-9B64-4C66-81E5-DC5108EFDBAE}" destId="{04744E42-4E59-4A76-800F-4D96A799D008}" srcOrd="0" destOrd="1" presId="urn:microsoft.com/office/officeart/2005/8/layout/chevron2"/>
    <dgm:cxn modelId="{20ABDB42-B073-44BE-B7D9-87B1B9AAAABC}" srcId="{2F266EED-E75C-4678-B7B7-569B44DD0B2E}" destId="{E9CAC7D6-34E3-492F-A866-F977CF44A40F}" srcOrd="9" destOrd="0" parTransId="{1A1DD9F6-F2D0-4271-904D-9E0BD71DF415}" sibTransId="{535DFC64-0939-4F55-BE4A-BCCB7CA3AB3C}"/>
    <dgm:cxn modelId="{A85424BE-F37A-4A62-9F67-9AF615EF002D}" type="presOf" srcId="{A4D32D19-DDBF-4401-A2B1-079671AF7957}" destId="{04744E42-4E59-4A76-800F-4D96A799D008}" srcOrd="0" destOrd="0" presId="urn:microsoft.com/office/officeart/2005/8/layout/chevron2"/>
    <dgm:cxn modelId="{392E4A5B-5C15-4B04-830F-56B3396EBBB3}" type="presOf" srcId="{F19E74AE-1BCC-4370-A097-E79206AEA891}" destId="{04744E42-4E59-4A76-800F-4D96A799D008}" srcOrd="0" destOrd="7" presId="urn:microsoft.com/office/officeart/2005/8/layout/chevron2"/>
    <dgm:cxn modelId="{19A3AF56-63AA-4A7B-8D13-371702613EB4}" srcId="{2F266EED-E75C-4678-B7B7-569B44DD0B2E}" destId="{F19E74AE-1BCC-4370-A097-E79206AEA891}" srcOrd="7" destOrd="0" parTransId="{A1683DE7-1CCB-4194-B21D-144C0325B21E}" sibTransId="{15C7F6C1-043B-41F5-A22D-FFEB0B4C6EE9}"/>
    <dgm:cxn modelId="{FA174789-BCC9-4A4A-944D-BA252212E8FD}" type="presOf" srcId="{791BE9EE-B9E4-42B0-B7A0-9C64AD074EB5}" destId="{04744E42-4E59-4A76-800F-4D96A799D008}" srcOrd="0" destOrd="6" presId="urn:microsoft.com/office/officeart/2005/8/layout/chevron2"/>
    <dgm:cxn modelId="{4392A78D-AC08-4F37-A785-285AF5683603}" srcId="{2F266EED-E75C-4678-B7B7-569B44DD0B2E}" destId="{A4D32D19-DDBF-4401-A2B1-079671AF7957}" srcOrd="0" destOrd="0" parTransId="{3B49666C-04B1-42A0-80FF-F4F369FF96E7}" sibTransId="{AA6B1CD0-A126-4797-9CA7-021261366B85}"/>
    <dgm:cxn modelId="{9F54D40B-8BC5-4638-8B34-E45962621EA7}" type="presOf" srcId="{D83874E8-C736-4F46-9A18-32A315602760}" destId="{04744E42-4E59-4A76-800F-4D96A799D008}" srcOrd="0" destOrd="2" presId="urn:microsoft.com/office/officeart/2005/8/layout/chevron2"/>
    <dgm:cxn modelId="{F577555D-E350-495F-8208-53CEEA4A9F8E}" srcId="{2F266EED-E75C-4678-B7B7-569B44DD0B2E}" destId="{791BE9EE-B9E4-42B0-B7A0-9C64AD074EB5}" srcOrd="6" destOrd="0" parTransId="{FB5C7D93-7AD1-4AED-B1DF-1DC255F8F1B7}" sibTransId="{59E8318E-E052-45F6-8018-978C17797857}"/>
    <dgm:cxn modelId="{3B46F71D-BC1F-45B9-974B-83CC702369CD}" srcId="{2F266EED-E75C-4678-B7B7-569B44DD0B2E}" destId="{AF07974A-2F34-447E-8FDE-F75E25200BB1}" srcOrd="5" destOrd="0" parTransId="{57BC537F-EC63-403D-A073-A5A4216CE5BF}" sibTransId="{5EC39EDC-F792-4A98-B40F-A9F20E20266E}"/>
    <dgm:cxn modelId="{8A9A2DB4-6F1C-49B6-A199-3F145189B1ED}" type="presOf" srcId="{314818A2-80F1-423C-8DE7-6E33A5B9A7BC}" destId="{04744E42-4E59-4A76-800F-4D96A799D008}" srcOrd="0" destOrd="4" presId="urn:microsoft.com/office/officeart/2005/8/layout/chevron2"/>
    <dgm:cxn modelId="{6BBFFF4D-6CDF-45ED-87CC-410F5FB1844E}" type="presOf" srcId="{E4DFCC66-E2C8-4D69-8A2B-3E8610775744}" destId="{A4F7FDA3-6CD0-4257-9604-BEAFDF3D4E5E}" srcOrd="0" destOrd="0" presId="urn:microsoft.com/office/officeart/2005/8/layout/chevron2"/>
    <dgm:cxn modelId="{1C8789CF-5CD2-41DE-A850-E7857B595CC9}" type="presOf" srcId="{E9CAC7D6-34E3-492F-A866-F977CF44A40F}" destId="{04744E42-4E59-4A76-800F-4D96A799D008}" srcOrd="0" destOrd="9" presId="urn:microsoft.com/office/officeart/2005/8/layout/chevron2"/>
    <dgm:cxn modelId="{C70A1C35-06E0-4315-9AFF-4C3BE832A6D8}" srcId="{2F266EED-E75C-4678-B7B7-569B44DD0B2E}" destId="{D83874E8-C736-4F46-9A18-32A315602760}" srcOrd="2" destOrd="0" parTransId="{A3A4525C-7A0A-4AC5-8DBC-E19630E0A297}" sibTransId="{D2395A8F-95C2-4D34-8428-B3F36AE668CD}"/>
    <dgm:cxn modelId="{6D4682CB-1CCB-4F3C-A9A8-98DE6AE7F686}" type="presOf" srcId="{AF07974A-2F34-447E-8FDE-F75E25200BB1}" destId="{04744E42-4E59-4A76-800F-4D96A799D008}" srcOrd="0" destOrd="5" presId="urn:microsoft.com/office/officeart/2005/8/layout/chevron2"/>
    <dgm:cxn modelId="{E7EAED87-3EF9-47E0-BB68-EE2089B3E077}" type="presOf" srcId="{E1B7F924-E2B7-48CB-B4F4-90612E39466C}" destId="{04744E42-4E59-4A76-800F-4D96A799D008}" srcOrd="0" destOrd="8" presId="urn:microsoft.com/office/officeart/2005/8/layout/chevron2"/>
    <dgm:cxn modelId="{1A89BE50-F704-45CD-B1FB-2ABD3DD4FF1A}" srcId="{E4DFCC66-E2C8-4D69-8A2B-3E8610775744}" destId="{2F266EED-E75C-4678-B7B7-569B44DD0B2E}" srcOrd="0" destOrd="0" parTransId="{C791014C-1AAD-4098-B8F1-BD2CA8610F68}" sibTransId="{77986055-83D3-4DF7-893A-B09009959901}"/>
    <dgm:cxn modelId="{2E9654E2-854F-42E6-80FA-57FEAC9166DD}" type="presParOf" srcId="{A4F7FDA3-6CD0-4257-9604-BEAFDF3D4E5E}" destId="{4A2D0607-9E90-4D39-8712-77B11DC2F8A1}" srcOrd="0" destOrd="0" presId="urn:microsoft.com/office/officeart/2005/8/layout/chevron2"/>
    <dgm:cxn modelId="{F36162F9-5786-4873-AA20-5B2FE2DFD1B7}" type="presParOf" srcId="{4A2D0607-9E90-4D39-8712-77B11DC2F8A1}" destId="{F61C6C58-9723-4C57-B97F-73E96BB96037}" srcOrd="0" destOrd="0" presId="urn:microsoft.com/office/officeart/2005/8/layout/chevron2"/>
    <dgm:cxn modelId="{04CF947B-8390-4E40-9F51-950C725FC9B6}" type="presParOf" srcId="{4A2D0607-9E90-4D39-8712-77B11DC2F8A1}" destId="{04744E42-4E59-4A76-800F-4D96A799D0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0F3A59-ADE2-4C11-941A-A310BB48972F}" type="doc">
      <dgm:prSet loTypeId="urn:microsoft.com/office/officeart/2005/8/layout/cycle3" loCatId="cycle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25DA63-F559-425D-B64B-AF6CB74395E9}">
      <dgm:prSet phldrT="[Текст]" custT="1"/>
      <dgm:sp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FFC000"/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0"/>
        </a:gradFill>
        <a:ln>
          <a:solidFill>
            <a:srgbClr val="98F2A3"/>
          </a:solidFill>
        </a:ln>
        <a:effectLst>
          <a:reflection blurRad="6350" stA="50000" endA="300" endPos="90000" dir="5400000" sy="-100000" algn="bl" rotWithShape="0"/>
        </a:effectLst>
      </dgm:spPr>
      <dgm:t>
        <a:bodyPr/>
        <a:lstStyle/>
        <a:p>
          <a:r>
            <a:rPr lang="ru-RU" sz="1100" dirty="0" smtClean="0">
              <a:solidFill>
                <a:schemeClr val="accent2">
                  <a:lumMod val="50000"/>
                </a:schemeClr>
              </a:solidFill>
              <a:latin typeface="Book Antiqua" pitchFamily="18" charset="0"/>
            </a:rPr>
            <a:t>Функционирование высшего должностного лица субъекта Российской Федерации и муниципального образования –  </a:t>
          </a:r>
        </a:p>
        <a:p>
          <a:r>
            <a:rPr lang="en-US" sz="1100" dirty="0" smtClean="0">
              <a:solidFill>
                <a:srgbClr val="7030A0"/>
              </a:solidFill>
              <a:latin typeface="Book Antiqua" pitchFamily="18" charset="0"/>
            </a:rPr>
            <a:t>2 264 782,78</a:t>
          </a:r>
          <a:r>
            <a:rPr lang="ru-RU" sz="1100" dirty="0" smtClean="0">
              <a:solidFill>
                <a:srgbClr val="7030A0"/>
              </a:solidFill>
              <a:latin typeface="Book Antiqua" pitchFamily="18" charset="0"/>
            </a:rPr>
            <a:t> рублей</a:t>
          </a:r>
          <a:endParaRPr lang="ru-RU" sz="1100" dirty="0">
            <a:solidFill>
              <a:srgbClr val="7030A0"/>
            </a:solidFill>
            <a:latin typeface="Book Antiqua" pitchFamily="18" charset="0"/>
          </a:endParaRPr>
        </a:p>
      </dgm:t>
    </dgm:pt>
    <dgm:pt modelId="{54FC8D0D-C21F-4084-9BF7-2D071A0BEC39}" type="parTrans" cxnId="{3E60CC27-6CF1-412A-AD3A-5F9F84346A39}">
      <dgm:prSet/>
      <dgm:spPr/>
      <dgm:t>
        <a:bodyPr/>
        <a:lstStyle/>
        <a:p>
          <a:endParaRPr lang="ru-RU"/>
        </a:p>
      </dgm:t>
    </dgm:pt>
    <dgm:pt modelId="{33BA8413-A589-4C80-858C-7E1A4F74CB11}" type="sibTrans" cxnId="{3E60CC27-6CF1-412A-AD3A-5F9F84346A39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DB44FD73-3BA7-46ED-8764-4386D4747458}">
      <dgm:prSet phldrT="[Текст]" custT="1"/>
      <dgm:sp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FFC000"/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0"/>
        </a:gradFill>
        <a:ln>
          <a:solidFill>
            <a:srgbClr val="98F2A3"/>
          </a:solidFill>
        </a:ln>
        <a:effectLst/>
      </dgm:spPr>
      <dgm:t>
        <a:bodyPr/>
        <a:lstStyle/>
        <a:p>
          <a:r>
            <a:rPr lang="ru-RU" sz="1100" dirty="0" smtClean="0">
              <a:solidFill>
                <a:schemeClr val="accent2">
                  <a:lumMod val="50000"/>
                </a:schemeClr>
              </a:solidFill>
              <a:latin typeface="Book Antiqua" pitchFamily="18" charset="0"/>
            </a:rPr>
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 – </a:t>
          </a:r>
        </a:p>
        <a:p>
          <a:r>
            <a:rPr lang="en-US" sz="1100" dirty="0" smtClean="0">
              <a:solidFill>
                <a:srgbClr val="7030A0"/>
              </a:solidFill>
              <a:latin typeface="Book Antiqua" pitchFamily="18" charset="0"/>
            </a:rPr>
            <a:t>18 560 952,54 </a:t>
          </a:r>
          <a:r>
            <a:rPr lang="ru-RU" sz="1100" dirty="0" smtClean="0">
              <a:solidFill>
                <a:srgbClr val="7030A0"/>
              </a:solidFill>
              <a:latin typeface="Book Antiqua" pitchFamily="18" charset="0"/>
            </a:rPr>
            <a:t>рублей</a:t>
          </a:r>
          <a:endParaRPr lang="ru-RU" sz="1100" dirty="0">
            <a:solidFill>
              <a:srgbClr val="7030A0"/>
            </a:solidFill>
            <a:latin typeface="Book Antiqua" pitchFamily="18" charset="0"/>
          </a:endParaRPr>
        </a:p>
      </dgm:t>
    </dgm:pt>
    <dgm:pt modelId="{4CF63444-CB99-4463-9B07-050A584C4F13}" type="parTrans" cxnId="{8BDBF851-4954-4272-A044-2E37FBD0BFB2}">
      <dgm:prSet/>
      <dgm:spPr/>
      <dgm:t>
        <a:bodyPr/>
        <a:lstStyle/>
        <a:p>
          <a:endParaRPr lang="ru-RU"/>
        </a:p>
      </dgm:t>
    </dgm:pt>
    <dgm:pt modelId="{BFD341F5-E097-4808-8E01-D808A909CCB9}" type="sibTrans" cxnId="{8BDBF851-4954-4272-A044-2E37FBD0BFB2}">
      <dgm:prSet/>
      <dgm:spPr/>
      <dgm:t>
        <a:bodyPr/>
        <a:lstStyle/>
        <a:p>
          <a:endParaRPr lang="ru-RU"/>
        </a:p>
      </dgm:t>
    </dgm:pt>
    <dgm:pt modelId="{BE50E677-78DC-4A2A-8D89-15A95F2A87C0}">
      <dgm:prSet phldrT="[Текст]" custT="1"/>
      <dgm:sp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FFC000"/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0"/>
        </a:gradFill>
        <a:ln>
          <a:solidFill>
            <a:srgbClr val="98F2A3"/>
          </a:solidFill>
        </a:ln>
        <a:effectLst>
          <a:reflection blurRad="6350" stA="50000" endA="300" endPos="90000" dir="5400000" sy="-100000" algn="bl" rotWithShape="0"/>
        </a:effectLst>
      </dgm:spPr>
      <dgm:t>
        <a:bodyPr/>
        <a:lstStyle/>
        <a:p>
          <a:r>
            <a:rPr lang="ru-RU" sz="1100" dirty="0" smtClean="0">
              <a:solidFill>
                <a:schemeClr val="accent2">
                  <a:lumMod val="50000"/>
                </a:schemeClr>
              </a:solidFill>
              <a:latin typeface="Book Antiqua" pitchFamily="18" charset="0"/>
            </a:rPr>
            <a:t>Судебная система – </a:t>
          </a:r>
        </a:p>
        <a:p>
          <a:r>
            <a:rPr lang="en-US" sz="1100" dirty="0" smtClean="0">
              <a:solidFill>
                <a:srgbClr val="7030A0"/>
              </a:solidFill>
              <a:latin typeface="Book Antiqua" pitchFamily="18" charset="0"/>
            </a:rPr>
            <a:t>352,82</a:t>
          </a:r>
          <a:r>
            <a:rPr lang="ru-RU" sz="1100" dirty="0" smtClean="0">
              <a:solidFill>
                <a:srgbClr val="7030A0"/>
              </a:solidFill>
              <a:latin typeface="Book Antiqua" pitchFamily="18" charset="0"/>
            </a:rPr>
            <a:t> рублей</a:t>
          </a:r>
          <a:endParaRPr lang="ru-RU" sz="1100" dirty="0">
            <a:solidFill>
              <a:srgbClr val="7030A0"/>
            </a:solidFill>
            <a:latin typeface="Book Antiqua" pitchFamily="18" charset="0"/>
          </a:endParaRPr>
        </a:p>
      </dgm:t>
    </dgm:pt>
    <dgm:pt modelId="{C9A42309-713C-4AC5-90FB-03591DD89CF1}" type="parTrans" cxnId="{42D3BFD3-33F2-4027-93D0-2F22AD0E8A6D}">
      <dgm:prSet/>
      <dgm:spPr/>
      <dgm:t>
        <a:bodyPr/>
        <a:lstStyle/>
        <a:p>
          <a:endParaRPr lang="ru-RU"/>
        </a:p>
      </dgm:t>
    </dgm:pt>
    <dgm:pt modelId="{C1D4CED8-EEDF-4794-ACEB-22B5B8AD2FFF}" type="sibTrans" cxnId="{42D3BFD3-33F2-4027-93D0-2F22AD0E8A6D}">
      <dgm:prSet/>
      <dgm:spPr/>
      <dgm:t>
        <a:bodyPr/>
        <a:lstStyle/>
        <a:p>
          <a:endParaRPr lang="ru-RU"/>
        </a:p>
      </dgm:t>
    </dgm:pt>
    <dgm:pt modelId="{B8C6097A-0F00-4DF1-B77D-8127BF95F643}">
      <dgm:prSet phldrT="[Текст]" custT="1"/>
      <dgm:sp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FFC000"/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0"/>
        </a:gradFill>
        <a:ln>
          <a:solidFill>
            <a:srgbClr val="98F2A3"/>
          </a:solidFill>
        </a:ln>
        <a:effectLst>
          <a:reflection blurRad="6350" stA="50000" endA="300" endPos="90000" dir="5400000" sy="-100000" algn="bl" rotWithShape="0"/>
        </a:effectLst>
      </dgm:spPr>
      <dgm:t>
        <a:bodyPr/>
        <a:lstStyle/>
        <a:p>
          <a:r>
            <a:rPr lang="ru-RU" sz="1100" dirty="0" smtClean="0">
              <a:solidFill>
                <a:schemeClr val="accent2">
                  <a:lumMod val="75000"/>
                </a:schemeClr>
              </a:solidFill>
              <a:latin typeface="Book Antiqua" pitchFamily="18" charset="0"/>
            </a:rPr>
            <a:t>Обеспечение деятельности финансовых, налоговых и таможенных органов и органов финансового (финансово-бюджетного) надзора –</a:t>
          </a:r>
        </a:p>
        <a:p>
          <a:r>
            <a:rPr lang="en-US" sz="1100" dirty="0" smtClean="0">
              <a:solidFill>
                <a:srgbClr val="7030A0"/>
              </a:solidFill>
              <a:latin typeface="Book Antiqua" pitchFamily="18" charset="0"/>
            </a:rPr>
            <a:t>9 155 290,24</a:t>
          </a:r>
          <a:r>
            <a:rPr lang="ru-RU" sz="1100" dirty="0" smtClean="0">
              <a:solidFill>
                <a:srgbClr val="7030A0"/>
              </a:solidFill>
              <a:latin typeface="Book Antiqua" pitchFamily="18" charset="0"/>
            </a:rPr>
            <a:t> рублей</a:t>
          </a:r>
          <a:endParaRPr lang="ru-RU" sz="1100" dirty="0">
            <a:solidFill>
              <a:srgbClr val="7030A0"/>
            </a:solidFill>
            <a:latin typeface="Book Antiqua" pitchFamily="18" charset="0"/>
          </a:endParaRPr>
        </a:p>
      </dgm:t>
    </dgm:pt>
    <dgm:pt modelId="{7B5ED77C-2B04-4549-BAE6-4C266861320D}" type="parTrans" cxnId="{B5D6FCE6-E438-4A05-B9E4-EC11EB278FAE}">
      <dgm:prSet/>
      <dgm:spPr/>
      <dgm:t>
        <a:bodyPr/>
        <a:lstStyle/>
        <a:p>
          <a:endParaRPr lang="ru-RU"/>
        </a:p>
      </dgm:t>
    </dgm:pt>
    <dgm:pt modelId="{EBBC04F7-7553-4759-8D06-A3D2FEF00E22}" type="sibTrans" cxnId="{B5D6FCE6-E438-4A05-B9E4-EC11EB278FAE}">
      <dgm:prSet/>
      <dgm:spPr/>
      <dgm:t>
        <a:bodyPr/>
        <a:lstStyle/>
        <a:p>
          <a:endParaRPr lang="ru-RU"/>
        </a:p>
      </dgm:t>
    </dgm:pt>
    <dgm:pt modelId="{6DB9CB3A-AF4B-402F-99DC-F16604680B91}">
      <dgm:prSet phldrT="[Текст]" custT="1"/>
      <dgm:sp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FFC000"/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0"/>
        </a:gradFill>
        <a:ln>
          <a:solidFill>
            <a:srgbClr val="98F2A3"/>
          </a:solidFill>
        </a:ln>
        <a:effectLst>
          <a:reflection blurRad="6350" stA="50000" endA="300" endPos="90000" dir="5400000" sy="-100000" algn="bl" rotWithShape="0"/>
        </a:effectLst>
      </dgm:spPr>
      <dgm:t>
        <a:bodyPr/>
        <a:lstStyle/>
        <a:p>
          <a:r>
            <a:rPr lang="ru-RU" sz="1100" dirty="0" smtClean="0">
              <a:solidFill>
                <a:schemeClr val="accent2">
                  <a:lumMod val="75000"/>
                </a:schemeClr>
              </a:solidFill>
              <a:latin typeface="Book Antiqua" pitchFamily="18" charset="0"/>
            </a:rPr>
            <a:t>Резервные фонды –</a:t>
          </a:r>
          <a:r>
            <a:rPr lang="ru-RU" sz="1100" dirty="0" smtClean="0">
              <a:solidFill>
                <a:srgbClr val="006600"/>
              </a:solidFill>
              <a:latin typeface="Book Antiqua" pitchFamily="18" charset="0"/>
            </a:rPr>
            <a:t> </a:t>
          </a:r>
        </a:p>
        <a:p>
          <a:r>
            <a:rPr lang="ru-RU" sz="1100" dirty="0" smtClean="0">
              <a:solidFill>
                <a:srgbClr val="7030A0"/>
              </a:solidFill>
              <a:latin typeface="Book Antiqua" pitchFamily="18" charset="0"/>
            </a:rPr>
            <a:t>500 000,00 рублей</a:t>
          </a:r>
          <a:endParaRPr lang="ru-RU" sz="1100" dirty="0">
            <a:solidFill>
              <a:srgbClr val="7030A0"/>
            </a:solidFill>
            <a:latin typeface="Book Antiqua" pitchFamily="18" charset="0"/>
          </a:endParaRPr>
        </a:p>
      </dgm:t>
    </dgm:pt>
    <dgm:pt modelId="{424BEA01-3A1C-4AD8-B963-E97736F5DD73}" type="parTrans" cxnId="{F73C5105-417A-4D50-83E6-7AD0A287E5F9}">
      <dgm:prSet/>
      <dgm:spPr/>
      <dgm:t>
        <a:bodyPr/>
        <a:lstStyle/>
        <a:p>
          <a:endParaRPr lang="ru-RU"/>
        </a:p>
      </dgm:t>
    </dgm:pt>
    <dgm:pt modelId="{E496788F-8249-40E1-80D3-C627AE7B0D28}" type="sibTrans" cxnId="{F73C5105-417A-4D50-83E6-7AD0A287E5F9}">
      <dgm:prSet/>
      <dgm:spPr/>
      <dgm:t>
        <a:bodyPr/>
        <a:lstStyle/>
        <a:p>
          <a:endParaRPr lang="ru-RU"/>
        </a:p>
      </dgm:t>
    </dgm:pt>
    <dgm:pt modelId="{951005D3-BF08-4121-A35E-DA5DA1BF74C2}">
      <dgm:prSet custT="1"/>
      <dgm:sp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FFC000"/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0"/>
        </a:gradFill>
        <a:ln>
          <a:solidFill>
            <a:srgbClr val="98F2A3"/>
          </a:solidFill>
        </a:ln>
        <a:effectLst>
          <a:reflection blurRad="6350" stA="50000" endA="300" endPos="90000" dir="5400000" sy="-100000" algn="bl" rotWithShape="0"/>
        </a:effectLst>
      </dgm:spPr>
      <dgm:t>
        <a:bodyPr/>
        <a:lstStyle/>
        <a:p>
          <a:r>
            <a:rPr lang="ru-RU" sz="1100" dirty="0" smtClean="0">
              <a:solidFill>
                <a:schemeClr val="accent2">
                  <a:lumMod val="50000"/>
                </a:schemeClr>
              </a:solidFill>
              <a:latin typeface="Book Antiqua" pitchFamily="18" charset="0"/>
            </a:rPr>
            <a:t>Функционирование законодательных (представительных) органов государственной власти и представительных органов муниципальных образований – </a:t>
          </a:r>
        </a:p>
        <a:p>
          <a:r>
            <a:rPr lang="en-US" sz="1100" dirty="0" smtClean="0">
              <a:solidFill>
                <a:srgbClr val="7030A0"/>
              </a:solidFill>
              <a:latin typeface="Book Antiqua" pitchFamily="18" charset="0"/>
            </a:rPr>
            <a:t>820 975,69</a:t>
          </a:r>
          <a:r>
            <a:rPr lang="ru-RU" sz="1100" dirty="0" smtClean="0">
              <a:solidFill>
                <a:srgbClr val="7030A0"/>
              </a:solidFill>
              <a:latin typeface="Book Antiqua" pitchFamily="18" charset="0"/>
            </a:rPr>
            <a:t> рублей</a:t>
          </a:r>
        </a:p>
      </dgm:t>
    </dgm:pt>
    <dgm:pt modelId="{62C7E9C7-4371-4DFC-87A2-F49DD31BBFA5}" type="parTrans" cxnId="{A0158EF7-A334-497B-9912-A0E5C302CE92}">
      <dgm:prSet/>
      <dgm:spPr/>
      <dgm:t>
        <a:bodyPr/>
        <a:lstStyle/>
        <a:p>
          <a:endParaRPr lang="ru-RU"/>
        </a:p>
      </dgm:t>
    </dgm:pt>
    <dgm:pt modelId="{FC82B96A-1977-4F07-B839-27C75D319DAB}" type="sibTrans" cxnId="{A0158EF7-A334-497B-9912-A0E5C302CE92}">
      <dgm:prSet/>
      <dgm:spPr/>
      <dgm:t>
        <a:bodyPr/>
        <a:lstStyle/>
        <a:p>
          <a:endParaRPr lang="ru-RU"/>
        </a:p>
      </dgm:t>
    </dgm:pt>
    <dgm:pt modelId="{41EB37DD-E536-42FD-A5E8-87605588A230}">
      <dgm:prSet custT="1"/>
      <dgm:sp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FFC000"/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0"/>
        </a:gradFill>
        <a:ln>
          <a:solidFill>
            <a:srgbClr val="98F2A3"/>
          </a:solidFill>
        </a:ln>
        <a:effectLst>
          <a:reflection blurRad="6350" stA="50000" endA="300" endPos="90000" dir="5400000" sy="-100000" algn="bl" rotWithShape="0"/>
        </a:effectLst>
      </dgm:spPr>
      <dgm:t>
        <a:bodyPr/>
        <a:lstStyle/>
        <a:p>
          <a:r>
            <a:rPr lang="ru-RU" sz="1100" dirty="0" smtClean="0">
              <a:solidFill>
                <a:schemeClr val="accent2">
                  <a:lumMod val="50000"/>
                </a:schemeClr>
              </a:solidFill>
              <a:latin typeface="Book Antiqua" pitchFamily="18" charset="0"/>
            </a:rPr>
            <a:t>Другие общегосударственные вопросы –</a:t>
          </a:r>
          <a:r>
            <a:rPr lang="ru-RU" sz="1100" dirty="0" smtClean="0">
              <a:solidFill>
                <a:srgbClr val="006600"/>
              </a:solidFill>
              <a:latin typeface="Book Antiqua" pitchFamily="18" charset="0"/>
            </a:rPr>
            <a:t> </a:t>
          </a:r>
        </a:p>
        <a:p>
          <a:r>
            <a:rPr lang="ru-RU" sz="1100" dirty="0" smtClean="0">
              <a:solidFill>
                <a:srgbClr val="7030A0"/>
              </a:solidFill>
              <a:latin typeface="Book Antiqua" pitchFamily="18" charset="0"/>
            </a:rPr>
            <a:t>2</a:t>
          </a:r>
          <a:r>
            <a:rPr lang="en-US" sz="1100" dirty="0" smtClean="0">
              <a:solidFill>
                <a:srgbClr val="7030A0"/>
              </a:solidFill>
              <a:latin typeface="Book Antiqua" pitchFamily="18" charset="0"/>
            </a:rPr>
            <a:t>0 640 682,61</a:t>
          </a:r>
          <a:r>
            <a:rPr lang="ru-RU" sz="1100" dirty="0" smtClean="0">
              <a:solidFill>
                <a:srgbClr val="7030A0"/>
              </a:solidFill>
              <a:latin typeface="Book Antiqua" pitchFamily="18" charset="0"/>
            </a:rPr>
            <a:t> рублей</a:t>
          </a:r>
          <a:endParaRPr lang="ru-RU" sz="1100" dirty="0">
            <a:solidFill>
              <a:srgbClr val="7030A0"/>
            </a:solidFill>
            <a:latin typeface="Book Antiqua" pitchFamily="18" charset="0"/>
          </a:endParaRPr>
        </a:p>
      </dgm:t>
    </dgm:pt>
    <dgm:pt modelId="{7BF314E0-D407-40A8-A665-B8CBE3840971}" type="parTrans" cxnId="{3445BF83-306A-47A4-9021-98CEAD7A3137}">
      <dgm:prSet/>
      <dgm:spPr/>
      <dgm:t>
        <a:bodyPr/>
        <a:lstStyle/>
        <a:p>
          <a:endParaRPr lang="ru-RU"/>
        </a:p>
      </dgm:t>
    </dgm:pt>
    <dgm:pt modelId="{1339EE5A-FEE9-48CC-92E2-47E89CA82952}" type="sibTrans" cxnId="{3445BF83-306A-47A4-9021-98CEAD7A3137}">
      <dgm:prSet/>
      <dgm:spPr/>
      <dgm:t>
        <a:bodyPr/>
        <a:lstStyle/>
        <a:p>
          <a:endParaRPr lang="ru-RU"/>
        </a:p>
      </dgm:t>
    </dgm:pt>
    <dgm:pt modelId="{B20EDCF3-E617-4F0A-8159-B991A06D5E60}" type="pres">
      <dgm:prSet presAssocID="{9A0F3A59-ADE2-4C11-941A-A310BB48972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9BBFA6-4F52-4C84-8509-C588C77B0A4A}" type="pres">
      <dgm:prSet presAssocID="{9A0F3A59-ADE2-4C11-941A-A310BB48972F}" presName="cycle" presStyleCnt="0"/>
      <dgm:spPr/>
      <dgm:t>
        <a:bodyPr/>
        <a:lstStyle/>
        <a:p>
          <a:endParaRPr lang="ru-RU"/>
        </a:p>
      </dgm:t>
    </dgm:pt>
    <dgm:pt modelId="{CCEE90A1-E0B2-47ED-8FF2-297118D97F7D}" type="pres">
      <dgm:prSet presAssocID="{D225DA63-F559-425D-B64B-AF6CB74395E9}" presName="nodeFirstNode" presStyleLbl="node1" presStyleIdx="0" presStyleCnt="7" custScaleX="191905" custScaleY="174640" custRadScaleRad="97293" custRadScaleInc="381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C58F84-73E6-43E1-BE18-31BC3B45421A}" type="pres">
      <dgm:prSet presAssocID="{33BA8413-A589-4C80-858C-7E1A4F74CB11}" presName="sibTransFirstNode" presStyleLbl="bgShp" presStyleIdx="0" presStyleCnt="1" custScaleX="193621"/>
      <dgm:spPr/>
      <dgm:t>
        <a:bodyPr/>
        <a:lstStyle/>
        <a:p>
          <a:endParaRPr lang="ru-RU"/>
        </a:p>
      </dgm:t>
    </dgm:pt>
    <dgm:pt modelId="{27802093-3327-490D-9D12-7A8A08468762}" type="pres">
      <dgm:prSet presAssocID="{951005D3-BF08-4121-A35E-DA5DA1BF74C2}" presName="nodeFollowingNodes" presStyleLbl="node1" presStyleIdx="1" presStyleCnt="7" custScaleX="189938" custScaleY="211197" custRadScaleRad="188106" custRadScaleInc="617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DCBD5-D1A9-4901-8D08-663EF170D751}" type="pres">
      <dgm:prSet presAssocID="{DB44FD73-3BA7-46ED-8764-4386D4747458}" presName="nodeFollowingNodes" presStyleLbl="node1" presStyleIdx="2" presStyleCnt="7" custScaleX="214202" custScaleY="212846" custRadScaleRad="157724" custRadScaleInc="27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63E688-CDD5-4F1C-AAEE-C029DA6C0F1E}" type="pres">
      <dgm:prSet presAssocID="{BE50E677-78DC-4A2A-8D89-15A95F2A87C0}" presName="nodeFollowingNodes" presStyleLbl="node1" presStyleIdx="3" presStyleCnt="7" custRadScaleRad="85343" custRadScaleInc="533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53DA5F-2E24-445E-B62A-2E105CD7D65A}" type="pres">
      <dgm:prSet presAssocID="{B8C6097A-0F00-4DF1-B77D-8127BF95F643}" presName="nodeFollowingNodes" presStyleLbl="node1" presStyleIdx="4" presStyleCnt="7" custScaleX="200931" custScaleY="187623" custRadScaleRad="123542" custRadScaleInc="104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F8EAB9-59A2-447B-9FD6-CD3C786A84C6}" type="pres">
      <dgm:prSet presAssocID="{6DB9CB3A-AF4B-402F-99DC-F16604680B91}" presName="nodeFollowingNodes" presStyleLbl="node1" presStyleIdx="5" presStyleCnt="7" custScaleX="156745" custScaleY="66520" custRadScaleRad="182261" custRadScaleInc="47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DB3608-1C4E-4EE5-92B4-146C5B507E43}" type="pres">
      <dgm:prSet presAssocID="{41EB37DD-E536-42FD-A5E8-87605588A230}" presName="nodeFollowingNodes" presStyleLbl="node1" presStyleIdx="6" presStyleCnt="7" custScaleX="148890" custScaleY="142556" custRadScaleRad="159944" custRadScaleInc="-1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D6FCE6-E438-4A05-B9E4-EC11EB278FAE}" srcId="{9A0F3A59-ADE2-4C11-941A-A310BB48972F}" destId="{B8C6097A-0F00-4DF1-B77D-8127BF95F643}" srcOrd="4" destOrd="0" parTransId="{7B5ED77C-2B04-4549-BAE6-4C266861320D}" sibTransId="{EBBC04F7-7553-4759-8D06-A3D2FEF00E22}"/>
    <dgm:cxn modelId="{3E60CC27-6CF1-412A-AD3A-5F9F84346A39}" srcId="{9A0F3A59-ADE2-4C11-941A-A310BB48972F}" destId="{D225DA63-F559-425D-B64B-AF6CB74395E9}" srcOrd="0" destOrd="0" parTransId="{54FC8D0D-C21F-4084-9BF7-2D071A0BEC39}" sibTransId="{33BA8413-A589-4C80-858C-7E1A4F74CB11}"/>
    <dgm:cxn modelId="{B5F92865-ADD8-45BE-8E6E-9A3C25777F8F}" type="presOf" srcId="{6DB9CB3A-AF4B-402F-99DC-F16604680B91}" destId="{D9F8EAB9-59A2-447B-9FD6-CD3C786A84C6}" srcOrd="0" destOrd="0" presId="urn:microsoft.com/office/officeart/2005/8/layout/cycle3"/>
    <dgm:cxn modelId="{F97921C5-B10F-4AFA-ACCA-98738107BBB3}" type="presOf" srcId="{9A0F3A59-ADE2-4C11-941A-A310BB48972F}" destId="{B20EDCF3-E617-4F0A-8159-B991A06D5E60}" srcOrd="0" destOrd="0" presId="urn:microsoft.com/office/officeart/2005/8/layout/cycle3"/>
    <dgm:cxn modelId="{8BDBF851-4954-4272-A044-2E37FBD0BFB2}" srcId="{9A0F3A59-ADE2-4C11-941A-A310BB48972F}" destId="{DB44FD73-3BA7-46ED-8764-4386D4747458}" srcOrd="2" destOrd="0" parTransId="{4CF63444-CB99-4463-9B07-050A584C4F13}" sibTransId="{BFD341F5-E097-4808-8E01-D808A909CCB9}"/>
    <dgm:cxn modelId="{42D3BFD3-33F2-4027-93D0-2F22AD0E8A6D}" srcId="{9A0F3A59-ADE2-4C11-941A-A310BB48972F}" destId="{BE50E677-78DC-4A2A-8D89-15A95F2A87C0}" srcOrd="3" destOrd="0" parTransId="{C9A42309-713C-4AC5-90FB-03591DD89CF1}" sibTransId="{C1D4CED8-EEDF-4794-ACEB-22B5B8AD2FFF}"/>
    <dgm:cxn modelId="{3445BF83-306A-47A4-9021-98CEAD7A3137}" srcId="{9A0F3A59-ADE2-4C11-941A-A310BB48972F}" destId="{41EB37DD-E536-42FD-A5E8-87605588A230}" srcOrd="6" destOrd="0" parTransId="{7BF314E0-D407-40A8-A665-B8CBE3840971}" sibTransId="{1339EE5A-FEE9-48CC-92E2-47E89CA82952}"/>
    <dgm:cxn modelId="{811C6EC2-10FA-43CD-8455-7B0E383C080A}" type="presOf" srcId="{B8C6097A-0F00-4DF1-B77D-8127BF95F643}" destId="{7353DA5F-2E24-445E-B62A-2E105CD7D65A}" srcOrd="0" destOrd="0" presId="urn:microsoft.com/office/officeart/2005/8/layout/cycle3"/>
    <dgm:cxn modelId="{4C5E59E7-D49A-459F-8F7A-DDE8AF9DF9A3}" type="presOf" srcId="{DB44FD73-3BA7-46ED-8764-4386D4747458}" destId="{93FDCBD5-D1A9-4901-8D08-663EF170D751}" srcOrd="0" destOrd="0" presId="urn:microsoft.com/office/officeart/2005/8/layout/cycle3"/>
    <dgm:cxn modelId="{F73C5105-417A-4D50-83E6-7AD0A287E5F9}" srcId="{9A0F3A59-ADE2-4C11-941A-A310BB48972F}" destId="{6DB9CB3A-AF4B-402F-99DC-F16604680B91}" srcOrd="5" destOrd="0" parTransId="{424BEA01-3A1C-4AD8-B963-E97736F5DD73}" sibTransId="{E496788F-8249-40E1-80D3-C627AE7B0D28}"/>
    <dgm:cxn modelId="{E8FE5006-A278-4076-A58A-052B0DEC40C4}" type="presOf" srcId="{33BA8413-A589-4C80-858C-7E1A4F74CB11}" destId="{97C58F84-73E6-43E1-BE18-31BC3B45421A}" srcOrd="0" destOrd="0" presId="urn:microsoft.com/office/officeart/2005/8/layout/cycle3"/>
    <dgm:cxn modelId="{55E91582-148E-4EBA-BE0B-9A4B2FB25444}" type="presOf" srcId="{BE50E677-78DC-4A2A-8D89-15A95F2A87C0}" destId="{1463E688-CDD5-4F1C-AAEE-C029DA6C0F1E}" srcOrd="0" destOrd="0" presId="urn:microsoft.com/office/officeart/2005/8/layout/cycle3"/>
    <dgm:cxn modelId="{A0158EF7-A334-497B-9912-A0E5C302CE92}" srcId="{9A0F3A59-ADE2-4C11-941A-A310BB48972F}" destId="{951005D3-BF08-4121-A35E-DA5DA1BF74C2}" srcOrd="1" destOrd="0" parTransId="{62C7E9C7-4371-4DFC-87A2-F49DD31BBFA5}" sibTransId="{FC82B96A-1977-4F07-B839-27C75D319DAB}"/>
    <dgm:cxn modelId="{489C83A4-FE34-49D2-B1DA-454B5EFBF41A}" type="presOf" srcId="{951005D3-BF08-4121-A35E-DA5DA1BF74C2}" destId="{27802093-3327-490D-9D12-7A8A08468762}" srcOrd="0" destOrd="0" presId="urn:microsoft.com/office/officeart/2005/8/layout/cycle3"/>
    <dgm:cxn modelId="{3E5A2519-03D9-4A9E-B55D-60964038271B}" type="presOf" srcId="{D225DA63-F559-425D-B64B-AF6CB74395E9}" destId="{CCEE90A1-E0B2-47ED-8FF2-297118D97F7D}" srcOrd="0" destOrd="0" presId="urn:microsoft.com/office/officeart/2005/8/layout/cycle3"/>
    <dgm:cxn modelId="{C6A9BEB4-279A-45E2-B342-2E4AFB52B242}" type="presOf" srcId="{41EB37DD-E536-42FD-A5E8-87605588A230}" destId="{E7DB3608-1C4E-4EE5-92B4-146C5B507E43}" srcOrd="0" destOrd="0" presId="urn:microsoft.com/office/officeart/2005/8/layout/cycle3"/>
    <dgm:cxn modelId="{62402F3C-975A-43C1-9CDE-747BBEF66A84}" type="presParOf" srcId="{B20EDCF3-E617-4F0A-8159-B991A06D5E60}" destId="{4F9BBFA6-4F52-4C84-8509-C588C77B0A4A}" srcOrd="0" destOrd="0" presId="urn:microsoft.com/office/officeart/2005/8/layout/cycle3"/>
    <dgm:cxn modelId="{6BED6AAE-D2CD-4AAF-9ACF-53B39EDF0E7B}" type="presParOf" srcId="{4F9BBFA6-4F52-4C84-8509-C588C77B0A4A}" destId="{CCEE90A1-E0B2-47ED-8FF2-297118D97F7D}" srcOrd="0" destOrd="0" presId="urn:microsoft.com/office/officeart/2005/8/layout/cycle3"/>
    <dgm:cxn modelId="{24CF8BCB-0186-4C3D-8ECE-058C661E91AD}" type="presParOf" srcId="{4F9BBFA6-4F52-4C84-8509-C588C77B0A4A}" destId="{97C58F84-73E6-43E1-BE18-31BC3B45421A}" srcOrd="1" destOrd="0" presId="urn:microsoft.com/office/officeart/2005/8/layout/cycle3"/>
    <dgm:cxn modelId="{94B97D73-F846-4AB1-80B7-7DA276C6A5BE}" type="presParOf" srcId="{4F9BBFA6-4F52-4C84-8509-C588C77B0A4A}" destId="{27802093-3327-490D-9D12-7A8A08468762}" srcOrd="2" destOrd="0" presId="urn:microsoft.com/office/officeart/2005/8/layout/cycle3"/>
    <dgm:cxn modelId="{2D6B3EF5-D0A9-4622-8E56-1F40686AC5E3}" type="presParOf" srcId="{4F9BBFA6-4F52-4C84-8509-C588C77B0A4A}" destId="{93FDCBD5-D1A9-4901-8D08-663EF170D751}" srcOrd="3" destOrd="0" presId="urn:microsoft.com/office/officeart/2005/8/layout/cycle3"/>
    <dgm:cxn modelId="{C10B7C23-AAA1-40D9-9A90-67A42212DE22}" type="presParOf" srcId="{4F9BBFA6-4F52-4C84-8509-C588C77B0A4A}" destId="{1463E688-CDD5-4F1C-AAEE-C029DA6C0F1E}" srcOrd="4" destOrd="0" presId="urn:microsoft.com/office/officeart/2005/8/layout/cycle3"/>
    <dgm:cxn modelId="{7789E387-4CD8-4501-8053-DCF2EDFBC5EF}" type="presParOf" srcId="{4F9BBFA6-4F52-4C84-8509-C588C77B0A4A}" destId="{7353DA5F-2E24-445E-B62A-2E105CD7D65A}" srcOrd="5" destOrd="0" presId="urn:microsoft.com/office/officeart/2005/8/layout/cycle3"/>
    <dgm:cxn modelId="{9D16AEBF-5A3D-4A46-B062-275BF6D46D31}" type="presParOf" srcId="{4F9BBFA6-4F52-4C84-8509-C588C77B0A4A}" destId="{D9F8EAB9-59A2-447B-9FD6-CD3C786A84C6}" srcOrd="6" destOrd="0" presId="urn:microsoft.com/office/officeart/2005/8/layout/cycle3"/>
    <dgm:cxn modelId="{D44D7551-3E45-48BB-ACA9-AD19575DD9EF}" type="presParOf" srcId="{4F9BBFA6-4F52-4C84-8509-C588C77B0A4A}" destId="{E7DB3608-1C4E-4EE5-92B4-146C5B507E43}" srcOrd="7" destOrd="0" presId="urn:microsoft.com/office/officeart/2005/8/layout/cycle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E904B0-6A16-4630-9B7C-AD72126F9FFB}" type="doc">
      <dgm:prSet loTypeId="urn:microsoft.com/office/officeart/2005/8/layout/vList6" loCatId="list" qsTypeId="urn:microsoft.com/office/officeart/2005/8/quickstyle/3d5" qsCatId="3D" csTypeId="urn:microsoft.com/office/officeart/2005/8/colors/accent3_5" csCatId="accent3" phldr="1"/>
      <dgm:spPr>
        <a:scene3d>
          <a:camera prst="isometricOffAxis1Right" zoom="95000"/>
          <a:lightRig rig="flat" dir="t"/>
        </a:scene3d>
      </dgm:spPr>
      <dgm:t>
        <a:bodyPr/>
        <a:lstStyle/>
        <a:p>
          <a:endParaRPr lang="ru-RU"/>
        </a:p>
      </dgm:t>
    </dgm:pt>
    <dgm:pt modelId="{01901892-DE61-4384-B867-FE219834E6FA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sz="2400" dirty="0" smtClean="0">
              <a:solidFill>
                <a:srgbClr val="006600"/>
              </a:solidFill>
            </a:rPr>
            <a:t>Защита населения и территории от чрезвычайных ситуаций природного и техногенного характера, пожарная безопасность</a:t>
          </a:r>
          <a:endParaRPr lang="ru-RU" sz="2400" dirty="0">
            <a:solidFill>
              <a:srgbClr val="006600"/>
            </a:solidFill>
          </a:endParaRPr>
        </a:p>
      </dgm:t>
    </dgm:pt>
    <dgm:pt modelId="{9C6EC0DA-4BB7-44DF-BFF9-96B138C4F70F}" type="parTrans" cxnId="{B618A5BD-6177-4A59-8E72-3E6E6199941A}">
      <dgm:prSet/>
      <dgm:spPr/>
      <dgm:t>
        <a:bodyPr/>
        <a:lstStyle/>
        <a:p>
          <a:endParaRPr lang="ru-RU"/>
        </a:p>
      </dgm:t>
    </dgm:pt>
    <dgm:pt modelId="{34EEC360-97E2-44A0-8FBF-154A642A03A7}" type="sibTrans" cxnId="{B618A5BD-6177-4A59-8E72-3E6E6199941A}">
      <dgm:prSet/>
      <dgm:spPr/>
      <dgm:t>
        <a:bodyPr/>
        <a:lstStyle/>
        <a:p>
          <a:endParaRPr lang="ru-RU"/>
        </a:p>
      </dgm:t>
    </dgm:pt>
    <dgm:pt modelId="{1783C245-2A13-480A-B536-003EC29B7AA8}">
      <dgm:prSet phldrT="[Текст]" custT="1"/>
      <dgm:spPr>
        <a:solidFill>
          <a:srgbClr val="FF99FF"/>
        </a:solidFill>
      </dgm:spPr>
      <dgm:t>
        <a:bodyPr/>
        <a:lstStyle/>
        <a:p>
          <a:r>
            <a:rPr lang="en-US" sz="2400" dirty="0" smtClean="0"/>
            <a:t>81 000,00 </a:t>
          </a:r>
          <a:r>
            <a:rPr lang="ru-RU" sz="2400" dirty="0" smtClean="0"/>
            <a:t>рублей</a:t>
          </a:r>
          <a:endParaRPr lang="ru-RU" sz="2400" dirty="0"/>
        </a:p>
      </dgm:t>
    </dgm:pt>
    <dgm:pt modelId="{CA53DF67-3CC9-412E-911F-0322DC76CD12}" type="parTrans" cxnId="{53A52120-8A0E-4044-B06A-B9C122A45720}">
      <dgm:prSet/>
      <dgm:spPr/>
      <dgm:t>
        <a:bodyPr/>
        <a:lstStyle/>
        <a:p>
          <a:endParaRPr lang="ru-RU"/>
        </a:p>
      </dgm:t>
    </dgm:pt>
    <dgm:pt modelId="{CA6F2BBF-F54F-4B29-B63A-6737D385D03A}" type="sibTrans" cxnId="{53A52120-8A0E-4044-B06A-B9C122A45720}">
      <dgm:prSet/>
      <dgm:spPr/>
      <dgm:t>
        <a:bodyPr/>
        <a:lstStyle/>
        <a:p>
          <a:endParaRPr lang="ru-RU"/>
        </a:p>
      </dgm:t>
    </dgm:pt>
    <dgm:pt modelId="{020BF933-E92C-4F4B-AE70-B5EFCD1C77F8}" type="pres">
      <dgm:prSet presAssocID="{E3E904B0-6A16-4630-9B7C-AD72126F9FF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98DF6E6-2703-455B-8718-7A9EFA6A3077}" type="pres">
      <dgm:prSet presAssocID="{01901892-DE61-4384-B867-FE219834E6FA}" presName="linNode" presStyleCnt="0"/>
      <dgm:spPr/>
      <dgm:t>
        <a:bodyPr/>
        <a:lstStyle/>
        <a:p>
          <a:endParaRPr lang="ru-RU"/>
        </a:p>
      </dgm:t>
    </dgm:pt>
    <dgm:pt modelId="{8DD3FA62-DB01-46F9-85C0-6830C1E2D580}" type="pres">
      <dgm:prSet presAssocID="{01901892-DE61-4384-B867-FE219834E6FA}" presName="parentShp" presStyleLbl="node1" presStyleIdx="0" presStyleCnt="1" custScaleX="171187" custScaleY="54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242118-79B0-4993-A2E0-E101458A2CA5}" type="pres">
      <dgm:prSet presAssocID="{01901892-DE61-4384-B867-FE219834E6FA}" presName="childShp" presStyleLbl="bgAccFollowNode1" presStyleIdx="0" presStyleCnt="1" custScaleY="143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18A5BD-6177-4A59-8E72-3E6E6199941A}" srcId="{E3E904B0-6A16-4630-9B7C-AD72126F9FFB}" destId="{01901892-DE61-4384-B867-FE219834E6FA}" srcOrd="0" destOrd="0" parTransId="{9C6EC0DA-4BB7-44DF-BFF9-96B138C4F70F}" sibTransId="{34EEC360-97E2-44A0-8FBF-154A642A03A7}"/>
    <dgm:cxn modelId="{35D6B4F3-B8AE-421D-A4AB-C179E2111F1C}" type="presOf" srcId="{E3E904B0-6A16-4630-9B7C-AD72126F9FFB}" destId="{020BF933-E92C-4F4B-AE70-B5EFCD1C77F8}" srcOrd="0" destOrd="0" presId="urn:microsoft.com/office/officeart/2005/8/layout/vList6"/>
    <dgm:cxn modelId="{0DAE054C-73C9-4EFA-A861-FC54518112BC}" type="presOf" srcId="{01901892-DE61-4384-B867-FE219834E6FA}" destId="{8DD3FA62-DB01-46F9-85C0-6830C1E2D580}" srcOrd="0" destOrd="0" presId="urn:microsoft.com/office/officeart/2005/8/layout/vList6"/>
    <dgm:cxn modelId="{53A52120-8A0E-4044-B06A-B9C122A45720}" srcId="{01901892-DE61-4384-B867-FE219834E6FA}" destId="{1783C245-2A13-480A-B536-003EC29B7AA8}" srcOrd="0" destOrd="0" parTransId="{CA53DF67-3CC9-412E-911F-0322DC76CD12}" sibTransId="{CA6F2BBF-F54F-4B29-B63A-6737D385D03A}"/>
    <dgm:cxn modelId="{867067B5-43A4-410E-A311-CAE745936505}" type="presOf" srcId="{1783C245-2A13-480A-B536-003EC29B7AA8}" destId="{F3242118-79B0-4993-A2E0-E101458A2CA5}" srcOrd="0" destOrd="0" presId="urn:microsoft.com/office/officeart/2005/8/layout/vList6"/>
    <dgm:cxn modelId="{4FDFEBE0-5BFA-4A16-B3D1-D6D3C5B0934C}" type="presParOf" srcId="{020BF933-E92C-4F4B-AE70-B5EFCD1C77F8}" destId="{E98DF6E6-2703-455B-8718-7A9EFA6A3077}" srcOrd="0" destOrd="0" presId="urn:microsoft.com/office/officeart/2005/8/layout/vList6"/>
    <dgm:cxn modelId="{EECE7827-C614-4FD6-825D-37926419AF8A}" type="presParOf" srcId="{E98DF6E6-2703-455B-8718-7A9EFA6A3077}" destId="{8DD3FA62-DB01-46F9-85C0-6830C1E2D580}" srcOrd="0" destOrd="0" presId="urn:microsoft.com/office/officeart/2005/8/layout/vList6"/>
    <dgm:cxn modelId="{B042E499-0A2D-42F5-86A1-2083E1C1BA64}" type="presParOf" srcId="{E98DF6E6-2703-455B-8718-7A9EFA6A3077}" destId="{F3242118-79B0-4993-A2E0-E101458A2CA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38DC54-CC61-4FA3-9587-8849B67A0E1D}" type="doc">
      <dgm:prSet loTypeId="urn:microsoft.com/office/officeart/2005/8/layout/vList5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38FCD65-69C5-4398-B841-41BC1A9555BD}">
      <dgm:prSet phldrT="[Текст]" custT="1"/>
      <dgm:spPr>
        <a:gradFill rotWithShape="0">
          <a:gsLst>
            <a:gs pos="0">
              <a:schemeClr val="bg2">
                <a:lumMod val="7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bg2">
                <a:lumMod val="50000"/>
              </a:schemeClr>
            </a:gs>
            <a:gs pos="100000">
              <a:schemeClr val="bg2">
                <a:lumMod val="90000"/>
              </a:schemeClr>
            </a:gs>
          </a:gsLst>
        </a:gradFill>
      </dgm:spPr>
      <dgm:t>
        <a:bodyPr/>
        <a:lstStyle/>
        <a:p>
          <a:r>
            <a:rPr lang="ru-RU" sz="1600" dirty="0" smtClean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Общеэкономические вопросы</a:t>
          </a:r>
          <a:endParaRPr lang="ru-RU" sz="1600" dirty="0">
            <a:solidFill>
              <a:srgbClr val="FFFF0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84C3039A-17D1-4E0A-B230-103F64184F59}" type="parTrans" cxnId="{715A2703-E5FA-4325-B49E-CCA8E1884A7A}">
      <dgm:prSet/>
      <dgm:spPr/>
      <dgm:t>
        <a:bodyPr/>
        <a:lstStyle/>
        <a:p>
          <a:endParaRPr lang="ru-RU"/>
        </a:p>
      </dgm:t>
    </dgm:pt>
    <dgm:pt modelId="{67E7AC9B-8F84-465A-BBE5-689FEB32E62F}" type="sibTrans" cxnId="{715A2703-E5FA-4325-B49E-CCA8E1884A7A}">
      <dgm:prSet/>
      <dgm:spPr/>
      <dgm:t>
        <a:bodyPr/>
        <a:lstStyle/>
        <a:p>
          <a:endParaRPr lang="ru-RU"/>
        </a:p>
      </dgm:t>
    </dgm:pt>
    <dgm:pt modelId="{B91CB3B6-0529-4000-AF6F-F647A4D80A0C}">
      <dgm:prSet phldrT="[Текст]" custT="1"/>
      <dgm:spPr>
        <a:scene3d>
          <a:camera prst="isometricOffAxis2Left"/>
          <a:lightRig rig="flat" dir="t"/>
        </a:scene3d>
        <a:sp3d extrusionH="12700" prstMaterial="plastic">
          <a:bevelT w="50800" h="50800" prst="riblet"/>
        </a:sp3d>
      </dgm:spPr>
      <dgm:t>
        <a:bodyPr/>
        <a:lstStyle/>
        <a:p>
          <a:r>
            <a:rPr lang="en-US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115 164,00 </a:t>
          </a:r>
          <a:r>
            <a:rPr lang="ru-RU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рублей</a:t>
          </a:r>
          <a:endParaRPr lang="ru-RU" sz="2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F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1082179D-AA00-4EB6-B1EC-0284444AEC9E}" type="parTrans" cxnId="{50634D9F-DA38-40BE-9F79-3893311E4613}">
      <dgm:prSet/>
      <dgm:spPr/>
      <dgm:t>
        <a:bodyPr/>
        <a:lstStyle/>
        <a:p>
          <a:endParaRPr lang="ru-RU"/>
        </a:p>
      </dgm:t>
    </dgm:pt>
    <dgm:pt modelId="{5A37CD22-08A2-4E6A-B954-13E0013CD1D7}" type="sibTrans" cxnId="{50634D9F-DA38-40BE-9F79-3893311E4613}">
      <dgm:prSet/>
      <dgm:spPr/>
      <dgm:t>
        <a:bodyPr/>
        <a:lstStyle/>
        <a:p>
          <a:endParaRPr lang="ru-RU"/>
        </a:p>
      </dgm:t>
    </dgm:pt>
    <dgm:pt modelId="{404112F3-0D01-4CD0-AF8B-542A390E4563}">
      <dgm:prSet phldrT="[Текст]" custT="1"/>
      <dgm:spPr>
        <a:gradFill rotWithShape="0">
          <a:gsLst>
            <a:gs pos="0">
              <a:schemeClr val="accent4">
                <a:lumMod val="60000"/>
                <a:lumOff val="40000"/>
              </a:schemeClr>
            </a:gs>
            <a:gs pos="30000">
              <a:schemeClr val="accent5">
                <a:hueOff val="-619303"/>
                <a:satOff val="6209"/>
                <a:lumOff val="-4314"/>
                <a:alphaOff val="0"/>
                <a:shade val="58000"/>
                <a:satMod val="165000"/>
              </a:schemeClr>
            </a:gs>
            <a:gs pos="75000">
              <a:schemeClr val="accent4">
                <a:lumMod val="40000"/>
                <a:lumOff val="60000"/>
              </a:schemeClr>
            </a:gs>
            <a:gs pos="100000">
              <a:schemeClr val="accent5">
                <a:hueOff val="-619303"/>
                <a:satOff val="6209"/>
                <a:lumOff val="-4314"/>
                <a:alphaOff val="0"/>
                <a:shade val="15000"/>
                <a:satMod val="175000"/>
              </a:schemeClr>
            </a:gs>
          </a:gsLst>
        </a:gradFill>
      </dgm:spPr>
      <dgm:t>
        <a:bodyPr/>
        <a:lstStyle/>
        <a:p>
          <a:r>
            <a:rPr lang="ru-RU" sz="1600" dirty="0" smtClean="0">
              <a:solidFill>
                <a:schemeClr val="accent3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Сельское хозяйство и рыболовство</a:t>
          </a:r>
          <a:endParaRPr lang="ru-RU" sz="1600" dirty="0">
            <a:solidFill>
              <a:schemeClr val="accent3">
                <a:lumMod val="75000"/>
              </a:schemeClr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9C5049F-E168-4774-907D-7E2CD07B35B9}" type="parTrans" cxnId="{23813D3F-A019-415A-964C-6B31BC060AEB}">
      <dgm:prSet/>
      <dgm:spPr/>
      <dgm:t>
        <a:bodyPr/>
        <a:lstStyle/>
        <a:p>
          <a:endParaRPr lang="ru-RU"/>
        </a:p>
      </dgm:t>
    </dgm:pt>
    <dgm:pt modelId="{E1F46FF2-9DE5-48B3-A8E8-B042330C8C3F}" type="sibTrans" cxnId="{23813D3F-A019-415A-964C-6B31BC060AEB}">
      <dgm:prSet/>
      <dgm:spPr/>
      <dgm:t>
        <a:bodyPr/>
        <a:lstStyle/>
        <a:p>
          <a:endParaRPr lang="ru-RU"/>
        </a:p>
      </dgm:t>
    </dgm:pt>
    <dgm:pt modelId="{0EEC0461-C8EE-4EF8-B15A-A54181E0D3D4}">
      <dgm:prSet phldrT="[Текст]" custT="1"/>
      <dgm:spPr>
        <a:scene3d>
          <a:camera prst="isometricOffAxis2Left"/>
          <a:lightRig rig="flat" dir="t"/>
        </a:scene3d>
        <a:sp3d extrusionH="12700" prstMaterial="plastic">
          <a:bevelT w="50800" h="50800" prst="riblet"/>
        </a:sp3d>
      </dgm:spPr>
      <dgm:t>
        <a:bodyPr/>
        <a:lstStyle/>
        <a:p>
          <a:r>
            <a:rPr lang="en-US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1 268 156,12 </a:t>
          </a:r>
          <a:r>
            <a:rPr lang="ru-RU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рублей</a:t>
          </a:r>
          <a:endParaRPr lang="ru-RU" sz="2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F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EE13E261-9AE8-4308-8B29-E85D0F01E99E}" type="parTrans" cxnId="{79E834F5-9C83-4C8D-B65E-A9FF5201882B}">
      <dgm:prSet/>
      <dgm:spPr/>
      <dgm:t>
        <a:bodyPr/>
        <a:lstStyle/>
        <a:p>
          <a:endParaRPr lang="ru-RU"/>
        </a:p>
      </dgm:t>
    </dgm:pt>
    <dgm:pt modelId="{BF0D6A9F-59DB-4CDD-80C8-7D8F18F30624}" type="sibTrans" cxnId="{79E834F5-9C83-4C8D-B65E-A9FF5201882B}">
      <dgm:prSet/>
      <dgm:spPr/>
      <dgm:t>
        <a:bodyPr/>
        <a:lstStyle/>
        <a:p>
          <a:endParaRPr lang="ru-RU"/>
        </a:p>
      </dgm:t>
    </dgm:pt>
    <dgm:pt modelId="{7B4EA82C-64A2-4AC6-9D45-F376B9B60C17}">
      <dgm:prSet phldrT="[Текст]" custT="1"/>
      <dgm:spPr>
        <a:gradFill rotWithShape="0">
          <a:gsLst>
            <a:gs pos="0">
              <a:schemeClr val="accent5">
                <a:lumMod val="40000"/>
                <a:lumOff val="60000"/>
              </a:schemeClr>
            </a:gs>
            <a:gs pos="30000">
              <a:schemeClr val="accent5">
                <a:hueOff val="-1238607"/>
                <a:satOff val="12418"/>
                <a:lumOff val="-8628"/>
                <a:alphaOff val="0"/>
                <a:shade val="58000"/>
                <a:satMod val="165000"/>
              </a:schemeClr>
            </a:gs>
            <a:gs pos="75000">
              <a:schemeClr val="bg2">
                <a:lumMod val="75000"/>
              </a:schemeClr>
            </a:gs>
            <a:gs pos="100000">
              <a:schemeClr val="accent6">
                <a:lumMod val="40000"/>
                <a:lumOff val="60000"/>
              </a:schemeClr>
            </a:gs>
          </a:gsLst>
        </a:gradFill>
      </dgm:spPr>
      <dgm:t>
        <a:bodyPr/>
        <a:lstStyle/>
        <a:p>
          <a:r>
            <a:rPr lang="ru-RU" sz="1600" dirty="0" smtClean="0">
              <a:solidFill>
                <a:srgbClr val="008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Транспорт</a:t>
          </a:r>
          <a:endParaRPr lang="ru-RU" sz="1600" dirty="0">
            <a:solidFill>
              <a:srgbClr val="00800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9A1B407-F1BC-4CF5-9F8C-F75584E65419}" type="parTrans" cxnId="{BF61BDB7-5EFE-41EE-BA88-2D8CE5D62CFF}">
      <dgm:prSet/>
      <dgm:spPr/>
      <dgm:t>
        <a:bodyPr/>
        <a:lstStyle/>
        <a:p>
          <a:endParaRPr lang="ru-RU"/>
        </a:p>
      </dgm:t>
    </dgm:pt>
    <dgm:pt modelId="{A45E5638-8A98-4051-9E51-AC879CDCD52F}" type="sibTrans" cxnId="{BF61BDB7-5EFE-41EE-BA88-2D8CE5D62CFF}">
      <dgm:prSet/>
      <dgm:spPr/>
      <dgm:t>
        <a:bodyPr/>
        <a:lstStyle/>
        <a:p>
          <a:endParaRPr lang="ru-RU"/>
        </a:p>
      </dgm:t>
    </dgm:pt>
    <dgm:pt modelId="{D4BA4807-BC57-4B87-9900-4E1AD4F98273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Дорожное хозяйство (дорожные фонды)</a:t>
          </a:r>
          <a:endParaRPr lang="ru-RU" sz="1600" dirty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D95CA9A9-5827-43C8-AEA0-FFEB9E133F1A}" type="parTrans" cxnId="{56F5287D-494A-4364-9D28-F2784324A3ED}">
      <dgm:prSet/>
      <dgm:spPr/>
      <dgm:t>
        <a:bodyPr/>
        <a:lstStyle/>
        <a:p>
          <a:endParaRPr lang="ru-RU"/>
        </a:p>
      </dgm:t>
    </dgm:pt>
    <dgm:pt modelId="{868FFC25-47C8-417C-A61B-45A6B7B03BE7}" type="sibTrans" cxnId="{56F5287D-494A-4364-9D28-F2784324A3ED}">
      <dgm:prSet/>
      <dgm:spPr/>
      <dgm:t>
        <a:bodyPr/>
        <a:lstStyle/>
        <a:p>
          <a:endParaRPr lang="ru-RU"/>
        </a:p>
      </dgm:t>
    </dgm:pt>
    <dgm:pt modelId="{F91C43A2-AF80-4144-8770-F470DFF44E0C}">
      <dgm:prSet phldrT="[Текст]" custT="1"/>
      <dgm:spPr>
        <a:scene3d>
          <a:camera prst="isometricOffAxis2Left"/>
          <a:lightRig rig="flat" dir="t"/>
        </a:scene3d>
        <a:sp3d extrusionH="12700" prstMaterial="plastic">
          <a:bevelT w="50800" h="50800" prst="riblet"/>
        </a:sp3d>
      </dgm:spPr>
      <dgm:t>
        <a:bodyPr/>
        <a:lstStyle/>
        <a:p>
          <a:r>
            <a:rPr lang="en-US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1 205 700,00 </a:t>
          </a:r>
          <a:r>
            <a:rPr lang="ru-RU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рублей</a:t>
          </a:r>
          <a:endParaRPr lang="ru-RU" sz="2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F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CEBA523-9728-4F6E-8418-8F2A9FFFD2E9}" type="parTrans" cxnId="{841D0269-754E-4B89-8479-6125964F7293}">
      <dgm:prSet/>
      <dgm:spPr/>
      <dgm:t>
        <a:bodyPr/>
        <a:lstStyle/>
        <a:p>
          <a:endParaRPr lang="ru-RU"/>
        </a:p>
      </dgm:t>
    </dgm:pt>
    <dgm:pt modelId="{9F7FDBA2-1605-430F-A002-F6E69232119D}" type="sibTrans" cxnId="{841D0269-754E-4B89-8479-6125964F7293}">
      <dgm:prSet/>
      <dgm:spPr/>
      <dgm:t>
        <a:bodyPr/>
        <a:lstStyle/>
        <a:p>
          <a:endParaRPr lang="ru-RU"/>
        </a:p>
      </dgm:t>
    </dgm:pt>
    <dgm:pt modelId="{2A469FB7-C632-4574-BCEE-898F2F779522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Другие вопросы в области национальной экономики</a:t>
          </a:r>
          <a:endParaRPr lang="ru-RU" sz="1600" dirty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C5001E6A-372D-435E-A97D-56D8B729F6AA}" type="parTrans" cxnId="{5E91D455-6DED-454E-82BA-92EF16895A35}">
      <dgm:prSet/>
      <dgm:spPr/>
      <dgm:t>
        <a:bodyPr/>
        <a:lstStyle/>
        <a:p>
          <a:endParaRPr lang="ru-RU"/>
        </a:p>
      </dgm:t>
    </dgm:pt>
    <dgm:pt modelId="{28BB3D8C-B51E-4A77-86BE-94BF8AE6E62A}" type="sibTrans" cxnId="{5E91D455-6DED-454E-82BA-92EF16895A35}">
      <dgm:prSet/>
      <dgm:spPr/>
      <dgm:t>
        <a:bodyPr/>
        <a:lstStyle/>
        <a:p>
          <a:endParaRPr lang="ru-RU"/>
        </a:p>
      </dgm:t>
    </dgm:pt>
    <dgm:pt modelId="{F81EB062-A625-440B-A759-94BE61F5DB51}">
      <dgm:prSet phldrT="[Текст]" custT="1"/>
      <dgm:spPr>
        <a:scene3d>
          <a:camera prst="isometricOffAxis2Left"/>
          <a:lightRig rig="flat" dir="t"/>
        </a:scene3d>
        <a:sp3d extrusionH="12700" prstMaterial="plastic">
          <a:bevelT w="50800" h="50800" prst="riblet"/>
        </a:sp3d>
      </dgm:spPr>
      <dgm:t>
        <a:bodyPr/>
        <a:lstStyle/>
        <a:p>
          <a:r>
            <a:rPr lang="en-US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416 000,00 </a:t>
          </a:r>
          <a:r>
            <a:rPr lang="ru-RU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рублей</a:t>
          </a:r>
          <a:endParaRPr lang="ru-RU" sz="2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F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082372F3-2857-420E-9299-E8AC91CEC990}" type="parTrans" cxnId="{3B190F1E-A603-4567-8F08-8DC81AC6360A}">
      <dgm:prSet/>
      <dgm:spPr/>
      <dgm:t>
        <a:bodyPr/>
        <a:lstStyle/>
        <a:p>
          <a:endParaRPr lang="ru-RU"/>
        </a:p>
      </dgm:t>
    </dgm:pt>
    <dgm:pt modelId="{5CB8733B-D0A5-40EE-A273-4EF0307E449D}" type="sibTrans" cxnId="{3B190F1E-A603-4567-8F08-8DC81AC6360A}">
      <dgm:prSet/>
      <dgm:spPr/>
      <dgm:t>
        <a:bodyPr/>
        <a:lstStyle/>
        <a:p>
          <a:endParaRPr lang="ru-RU"/>
        </a:p>
      </dgm:t>
    </dgm:pt>
    <dgm:pt modelId="{1E9126F3-F4B6-426B-9A55-EC0D8BFF232C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Связь и информатика</a:t>
          </a:r>
          <a:endParaRPr lang="ru-RU" sz="1600" dirty="0">
            <a:solidFill>
              <a:schemeClr val="accent2">
                <a:lumMod val="75000"/>
              </a:schemeClr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5CF0BBA8-85D2-4416-9B17-5D8154397B34}" type="parTrans" cxnId="{735F60E3-B58C-48CA-9EBD-93093C1E656F}">
      <dgm:prSet/>
      <dgm:spPr/>
      <dgm:t>
        <a:bodyPr/>
        <a:lstStyle/>
        <a:p>
          <a:endParaRPr lang="ru-RU"/>
        </a:p>
      </dgm:t>
    </dgm:pt>
    <dgm:pt modelId="{A135AA66-F123-44DF-A9FE-71DDBBA827FA}" type="sibTrans" cxnId="{735F60E3-B58C-48CA-9EBD-93093C1E656F}">
      <dgm:prSet/>
      <dgm:spPr/>
      <dgm:t>
        <a:bodyPr/>
        <a:lstStyle/>
        <a:p>
          <a:endParaRPr lang="ru-RU"/>
        </a:p>
      </dgm:t>
    </dgm:pt>
    <dgm:pt modelId="{F3B076F4-1B31-44D2-94AA-64BD252CAA75}">
      <dgm:prSet phldrT="[Текст]" custT="1"/>
      <dgm:spPr>
        <a:scene3d>
          <a:camera prst="isometricOffAxis2Left"/>
          <a:lightRig rig="flat" dir="t"/>
        </a:scene3d>
        <a:sp3d extrusionH="12700" prstMaterial="plastic">
          <a:bevelT w="50800" h="50800" prst="riblet"/>
        </a:sp3d>
      </dgm:spPr>
      <dgm:t>
        <a:bodyPr/>
        <a:lstStyle/>
        <a:p>
          <a:r>
            <a:rPr lang="en-US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1 244 938,52 </a:t>
          </a:r>
          <a:r>
            <a:rPr lang="ru-RU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рублей</a:t>
          </a:r>
          <a:endParaRPr lang="ru-RU" sz="2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F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495F99B7-847F-489C-973F-4C05D42FC4F2}" type="sibTrans" cxnId="{4E6337D8-F302-4725-9587-35BE9C444A8B}">
      <dgm:prSet/>
      <dgm:spPr/>
      <dgm:t>
        <a:bodyPr/>
        <a:lstStyle/>
        <a:p>
          <a:endParaRPr lang="ru-RU"/>
        </a:p>
      </dgm:t>
    </dgm:pt>
    <dgm:pt modelId="{11C0A2E2-7175-40F8-91AE-6C04101A9E72}" type="parTrans" cxnId="{4E6337D8-F302-4725-9587-35BE9C444A8B}">
      <dgm:prSet/>
      <dgm:spPr/>
      <dgm:t>
        <a:bodyPr/>
        <a:lstStyle/>
        <a:p>
          <a:endParaRPr lang="ru-RU"/>
        </a:p>
      </dgm:t>
    </dgm:pt>
    <dgm:pt modelId="{D62A0C0B-DAC4-41BA-B3D5-C45DAC18F688}">
      <dgm:prSet custT="1"/>
      <dgm:spPr>
        <a:scene3d>
          <a:camera prst="isometricOffAxis2Left"/>
          <a:lightRig rig="flat" dir="t"/>
        </a:scene3d>
        <a:sp3d extrusionH="12700" prstMaterial="plastic">
          <a:bevelT w="50800" h="50800" prst="riblet"/>
        </a:sp3d>
      </dgm:spPr>
      <dgm:t>
        <a:bodyPr/>
        <a:lstStyle/>
        <a:p>
          <a:r>
            <a:rPr lang="en-US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150 000,00 </a:t>
          </a:r>
          <a:r>
            <a:rPr lang="ru-RU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рублей</a:t>
          </a:r>
        </a:p>
      </dgm:t>
    </dgm:pt>
    <dgm:pt modelId="{AC46C6AB-4574-4729-A53A-C2ECD74B7CCA}" type="parTrans" cxnId="{9A232953-24A0-43B1-9FBC-83881F9F8196}">
      <dgm:prSet/>
      <dgm:spPr/>
      <dgm:t>
        <a:bodyPr/>
        <a:lstStyle/>
        <a:p>
          <a:endParaRPr lang="ru-RU"/>
        </a:p>
      </dgm:t>
    </dgm:pt>
    <dgm:pt modelId="{0794CFD5-52DA-4D9C-AABE-12E7F5CCA021}" type="sibTrans" cxnId="{9A232953-24A0-43B1-9FBC-83881F9F8196}">
      <dgm:prSet/>
      <dgm:spPr/>
      <dgm:t>
        <a:bodyPr/>
        <a:lstStyle/>
        <a:p>
          <a:endParaRPr lang="ru-RU"/>
        </a:p>
      </dgm:t>
    </dgm:pt>
    <dgm:pt modelId="{DB2B96DE-5A86-45B1-B5CD-C84B1953ABAC}" type="pres">
      <dgm:prSet presAssocID="{DD38DC54-CC61-4FA3-9587-8849B67A0E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BE7C47-2218-48C9-A853-A49FB2776A85}" type="pres">
      <dgm:prSet presAssocID="{A38FCD65-69C5-4398-B841-41BC1A9555BD}" presName="linNode" presStyleCnt="0"/>
      <dgm:spPr/>
    </dgm:pt>
    <dgm:pt modelId="{7C589656-3B17-48E0-B5AE-BB291BAEEC77}" type="pres">
      <dgm:prSet presAssocID="{A38FCD65-69C5-4398-B841-41BC1A9555BD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12DD0-9470-42FC-BEB6-A8D44F937BA8}" type="pres">
      <dgm:prSet presAssocID="{A38FCD65-69C5-4398-B841-41BC1A9555BD}" presName="descendantText" presStyleLbl="alignAccFollowNode1" presStyleIdx="0" presStyleCnt="6" custLinFactNeighborX="1224" custLinFactNeighborY="-9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01DD42-3DC4-4D0D-8D08-39DAECF47963}" type="pres">
      <dgm:prSet presAssocID="{67E7AC9B-8F84-465A-BBE5-689FEB32E62F}" presName="sp" presStyleCnt="0"/>
      <dgm:spPr/>
    </dgm:pt>
    <dgm:pt modelId="{D98B050F-BE74-4D71-920A-606222729BD4}" type="pres">
      <dgm:prSet presAssocID="{404112F3-0D01-4CD0-AF8B-542A390E4563}" presName="linNode" presStyleCnt="0"/>
      <dgm:spPr/>
    </dgm:pt>
    <dgm:pt modelId="{9D55DBF9-14A0-4435-8385-1D3AC3E5BEF9}" type="pres">
      <dgm:prSet presAssocID="{404112F3-0D01-4CD0-AF8B-542A390E4563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15F0CF-2C6D-45A8-BB55-B79A08C5C488}" type="pres">
      <dgm:prSet presAssocID="{404112F3-0D01-4CD0-AF8B-542A390E4563}" presName="descendantText" presStyleLbl="alignAccFollowNode1" presStyleIdx="1" presStyleCnt="6" custLinFactNeighborX="1224" custLinFactNeighborY="-9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012C63-F16A-4E17-8C89-A17BBD2917E7}" type="pres">
      <dgm:prSet presAssocID="{E1F46FF2-9DE5-48B3-A8E8-B042330C8C3F}" presName="sp" presStyleCnt="0"/>
      <dgm:spPr/>
    </dgm:pt>
    <dgm:pt modelId="{1557BFC3-063E-46B4-8E96-167A6E4294C3}" type="pres">
      <dgm:prSet presAssocID="{7B4EA82C-64A2-4AC6-9D45-F376B9B60C17}" presName="linNode" presStyleCnt="0"/>
      <dgm:spPr/>
    </dgm:pt>
    <dgm:pt modelId="{146C00D2-701B-44F1-B3F0-EA0E575A1808}" type="pres">
      <dgm:prSet presAssocID="{7B4EA82C-64A2-4AC6-9D45-F376B9B60C17}" presName="parentText" presStyleLbl="node1" presStyleIdx="2" presStyleCnt="6" custLinFactNeighborX="-5297" custLinFactNeighborY="-172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80D897-B08F-4316-AE71-D6188C99552A}" type="pres">
      <dgm:prSet presAssocID="{7B4EA82C-64A2-4AC6-9D45-F376B9B60C17}" presName="descendantText" presStyleLbl="alignAccFollowNode1" presStyleIdx="2" presStyleCnt="6" custLinFactNeighborX="3578" custLinFactNeighborY="-9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19227B-C814-4FB3-B147-1BC2587D3483}" type="pres">
      <dgm:prSet presAssocID="{A45E5638-8A98-4051-9E51-AC879CDCD52F}" presName="sp" presStyleCnt="0"/>
      <dgm:spPr/>
    </dgm:pt>
    <dgm:pt modelId="{06776718-5357-4170-8FFD-F441C52133D6}" type="pres">
      <dgm:prSet presAssocID="{D4BA4807-BC57-4B87-9900-4E1AD4F98273}" presName="linNode" presStyleCnt="0"/>
      <dgm:spPr/>
    </dgm:pt>
    <dgm:pt modelId="{9A3272FF-30F7-4693-8529-97554BA0A4F1}" type="pres">
      <dgm:prSet presAssocID="{D4BA4807-BC57-4B87-9900-4E1AD4F98273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33FE70-7E33-4253-AADE-403C577F867A}" type="pres">
      <dgm:prSet presAssocID="{D4BA4807-BC57-4B87-9900-4E1AD4F98273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3AA83D-012E-4205-A2A2-A70549805D28}" type="pres">
      <dgm:prSet presAssocID="{868FFC25-47C8-417C-A61B-45A6B7B03BE7}" presName="sp" presStyleCnt="0"/>
      <dgm:spPr/>
    </dgm:pt>
    <dgm:pt modelId="{09D68106-D2C7-4FDE-BF8E-65417FAC1349}" type="pres">
      <dgm:prSet presAssocID="{1E9126F3-F4B6-426B-9A55-EC0D8BFF232C}" presName="linNode" presStyleCnt="0"/>
      <dgm:spPr/>
    </dgm:pt>
    <dgm:pt modelId="{A3DE956A-5FE7-4CAF-B3E4-071B84C844AA}" type="pres">
      <dgm:prSet presAssocID="{1E9126F3-F4B6-426B-9A55-EC0D8BFF232C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7F01D2-F9B9-4711-A097-E53A683854B2}" type="pres">
      <dgm:prSet presAssocID="{1E9126F3-F4B6-426B-9A55-EC0D8BFF232C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357532-31D9-4B2C-AC2B-02B509DAF7C6}" type="pres">
      <dgm:prSet presAssocID="{A135AA66-F123-44DF-A9FE-71DDBBA827FA}" presName="sp" presStyleCnt="0"/>
      <dgm:spPr/>
    </dgm:pt>
    <dgm:pt modelId="{C41D674E-77A7-455E-844D-BF0D4B7EB583}" type="pres">
      <dgm:prSet presAssocID="{2A469FB7-C632-4574-BCEE-898F2F779522}" presName="linNode" presStyleCnt="0"/>
      <dgm:spPr/>
    </dgm:pt>
    <dgm:pt modelId="{BD91863B-5139-4F7F-9E2B-62645B242105}" type="pres">
      <dgm:prSet presAssocID="{2A469FB7-C632-4574-BCEE-898F2F779522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B5D25-3671-46FA-9EB3-71836255D527}" type="pres">
      <dgm:prSet presAssocID="{2A469FB7-C632-4574-BCEE-898F2F779522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91D455-6DED-454E-82BA-92EF16895A35}" srcId="{DD38DC54-CC61-4FA3-9587-8849B67A0E1D}" destId="{2A469FB7-C632-4574-BCEE-898F2F779522}" srcOrd="5" destOrd="0" parTransId="{C5001E6A-372D-435E-A97D-56D8B729F6AA}" sibTransId="{28BB3D8C-B51E-4A77-86BE-94BF8AE6E62A}"/>
    <dgm:cxn modelId="{BD660A50-C152-4CA0-9489-E84E29DE03B8}" type="presOf" srcId="{F3B076F4-1B31-44D2-94AA-64BD252CAA75}" destId="{A180D897-B08F-4316-AE71-D6188C99552A}" srcOrd="0" destOrd="0" presId="urn:microsoft.com/office/officeart/2005/8/layout/vList5"/>
    <dgm:cxn modelId="{BC895FC9-9BDD-4983-89C3-954D1A6264F9}" type="presOf" srcId="{A38FCD65-69C5-4398-B841-41BC1A9555BD}" destId="{7C589656-3B17-48E0-B5AE-BB291BAEEC77}" srcOrd="0" destOrd="0" presId="urn:microsoft.com/office/officeart/2005/8/layout/vList5"/>
    <dgm:cxn modelId="{BF61BDB7-5EFE-41EE-BA88-2D8CE5D62CFF}" srcId="{DD38DC54-CC61-4FA3-9587-8849B67A0E1D}" destId="{7B4EA82C-64A2-4AC6-9D45-F376B9B60C17}" srcOrd="2" destOrd="0" parTransId="{F9A1B407-F1BC-4CF5-9F8C-F75584E65419}" sibTransId="{A45E5638-8A98-4051-9E51-AC879CDCD52F}"/>
    <dgm:cxn modelId="{79E834F5-9C83-4C8D-B65E-A9FF5201882B}" srcId="{404112F3-0D01-4CD0-AF8B-542A390E4563}" destId="{0EEC0461-C8EE-4EF8-B15A-A54181E0D3D4}" srcOrd="0" destOrd="0" parTransId="{EE13E261-9AE8-4308-8B29-E85D0F01E99E}" sibTransId="{BF0D6A9F-59DB-4CDD-80C8-7D8F18F30624}"/>
    <dgm:cxn modelId="{016F38DF-2C16-4E6B-A83D-22F4F3565001}" type="presOf" srcId="{0EEC0461-C8EE-4EF8-B15A-A54181E0D3D4}" destId="{D115F0CF-2C6D-45A8-BB55-B79A08C5C488}" srcOrd="0" destOrd="0" presId="urn:microsoft.com/office/officeart/2005/8/layout/vList5"/>
    <dgm:cxn modelId="{D87B9945-46F7-4FCA-9FA8-AE6F63970B11}" type="presOf" srcId="{D62A0C0B-DAC4-41BA-B3D5-C45DAC18F688}" destId="{5D7F01D2-F9B9-4711-A097-E53A683854B2}" srcOrd="0" destOrd="0" presId="urn:microsoft.com/office/officeart/2005/8/layout/vList5"/>
    <dgm:cxn modelId="{EE2632EC-65CA-4E0A-8A92-9E36D28AF32E}" type="presOf" srcId="{D4BA4807-BC57-4B87-9900-4E1AD4F98273}" destId="{9A3272FF-30F7-4693-8529-97554BA0A4F1}" srcOrd="0" destOrd="0" presId="urn:microsoft.com/office/officeart/2005/8/layout/vList5"/>
    <dgm:cxn modelId="{56F5287D-494A-4364-9D28-F2784324A3ED}" srcId="{DD38DC54-CC61-4FA3-9587-8849B67A0E1D}" destId="{D4BA4807-BC57-4B87-9900-4E1AD4F98273}" srcOrd="3" destOrd="0" parTransId="{D95CA9A9-5827-43C8-AEA0-FFEB9E133F1A}" sibTransId="{868FFC25-47C8-417C-A61B-45A6B7B03BE7}"/>
    <dgm:cxn modelId="{A7453102-72B4-4CF0-9796-B8E066954DA2}" type="presOf" srcId="{DD38DC54-CC61-4FA3-9587-8849B67A0E1D}" destId="{DB2B96DE-5A86-45B1-B5CD-C84B1953ABAC}" srcOrd="0" destOrd="0" presId="urn:microsoft.com/office/officeart/2005/8/layout/vList5"/>
    <dgm:cxn modelId="{4E6337D8-F302-4725-9587-35BE9C444A8B}" srcId="{7B4EA82C-64A2-4AC6-9D45-F376B9B60C17}" destId="{F3B076F4-1B31-44D2-94AA-64BD252CAA75}" srcOrd="0" destOrd="0" parTransId="{11C0A2E2-7175-40F8-91AE-6C04101A9E72}" sibTransId="{495F99B7-847F-489C-973F-4C05D42FC4F2}"/>
    <dgm:cxn modelId="{4EF0399B-1D71-42A6-85FD-A9DF65251525}" type="presOf" srcId="{F81EB062-A625-440B-A759-94BE61F5DB51}" destId="{F6CB5D25-3671-46FA-9EB3-71836255D527}" srcOrd="0" destOrd="0" presId="urn:microsoft.com/office/officeart/2005/8/layout/vList5"/>
    <dgm:cxn modelId="{9A232953-24A0-43B1-9FBC-83881F9F8196}" srcId="{1E9126F3-F4B6-426B-9A55-EC0D8BFF232C}" destId="{D62A0C0B-DAC4-41BA-B3D5-C45DAC18F688}" srcOrd="0" destOrd="0" parTransId="{AC46C6AB-4574-4729-A53A-C2ECD74B7CCA}" sibTransId="{0794CFD5-52DA-4D9C-AABE-12E7F5CCA021}"/>
    <dgm:cxn modelId="{BFC437C9-2DDA-40A0-8920-AF2C8F51495D}" type="presOf" srcId="{B91CB3B6-0529-4000-AF6F-F647A4D80A0C}" destId="{48F12DD0-9470-42FC-BEB6-A8D44F937BA8}" srcOrd="0" destOrd="0" presId="urn:microsoft.com/office/officeart/2005/8/layout/vList5"/>
    <dgm:cxn modelId="{715A2703-E5FA-4325-B49E-CCA8E1884A7A}" srcId="{DD38DC54-CC61-4FA3-9587-8849B67A0E1D}" destId="{A38FCD65-69C5-4398-B841-41BC1A9555BD}" srcOrd="0" destOrd="0" parTransId="{84C3039A-17D1-4E0A-B230-103F64184F59}" sibTransId="{67E7AC9B-8F84-465A-BBE5-689FEB32E62F}"/>
    <dgm:cxn modelId="{735F60E3-B58C-48CA-9EBD-93093C1E656F}" srcId="{DD38DC54-CC61-4FA3-9587-8849B67A0E1D}" destId="{1E9126F3-F4B6-426B-9A55-EC0D8BFF232C}" srcOrd="4" destOrd="0" parTransId="{5CF0BBA8-85D2-4416-9B17-5D8154397B34}" sibTransId="{A135AA66-F123-44DF-A9FE-71DDBBA827FA}"/>
    <dgm:cxn modelId="{A3857E7B-8332-427F-A564-6A1AA80302EC}" type="presOf" srcId="{F91C43A2-AF80-4144-8770-F470DFF44E0C}" destId="{5E33FE70-7E33-4253-AADE-403C577F867A}" srcOrd="0" destOrd="0" presId="urn:microsoft.com/office/officeart/2005/8/layout/vList5"/>
    <dgm:cxn modelId="{D9CA2878-BCA0-489D-8B22-36F9967060E1}" type="presOf" srcId="{7B4EA82C-64A2-4AC6-9D45-F376B9B60C17}" destId="{146C00D2-701B-44F1-B3F0-EA0E575A1808}" srcOrd="0" destOrd="0" presId="urn:microsoft.com/office/officeart/2005/8/layout/vList5"/>
    <dgm:cxn modelId="{50634D9F-DA38-40BE-9F79-3893311E4613}" srcId="{A38FCD65-69C5-4398-B841-41BC1A9555BD}" destId="{B91CB3B6-0529-4000-AF6F-F647A4D80A0C}" srcOrd="0" destOrd="0" parTransId="{1082179D-AA00-4EB6-B1EC-0284444AEC9E}" sibTransId="{5A37CD22-08A2-4E6A-B954-13E0013CD1D7}"/>
    <dgm:cxn modelId="{23813D3F-A019-415A-964C-6B31BC060AEB}" srcId="{DD38DC54-CC61-4FA3-9587-8849B67A0E1D}" destId="{404112F3-0D01-4CD0-AF8B-542A390E4563}" srcOrd="1" destOrd="0" parTransId="{F9C5049F-E168-4774-907D-7E2CD07B35B9}" sibTransId="{E1F46FF2-9DE5-48B3-A8E8-B042330C8C3F}"/>
    <dgm:cxn modelId="{3B190F1E-A603-4567-8F08-8DC81AC6360A}" srcId="{2A469FB7-C632-4574-BCEE-898F2F779522}" destId="{F81EB062-A625-440B-A759-94BE61F5DB51}" srcOrd="0" destOrd="0" parTransId="{082372F3-2857-420E-9299-E8AC91CEC990}" sibTransId="{5CB8733B-D0A5-40EE-A273-4EF0307E449D}"/>
    <dgm:cxn modelId="{4A8306E6-9A56-4C47-9F79-B2CF67605B91}" type="presOf" srcId="{1E9126F3-F4B6-426B-9A55-EC0D8BFF232C}" destId="{A3DE956A-5FE7-4CAF-B3E4-071B84C844AA}" srcOrd="0" destOrd="0" presId="urn:microsoft.com/office/officeart/2005/8/layout/vList5"/>
    <dgm:cxn modelId="{8CDE2392-BE37-4C89-98DB-AD0EF565B918}" type="presOf" srcId="{2A469FB7-C632-4574-BCEE-898F2F779522}" destId="{BD91863B-5139-4F7F-9E2B-62645B242105}" srcOrd="0" destOrd="0" presId="urn:microsoft.com/office/officeart/2005/8/layout/vList5"/>
    <dgm:cxn modelId="{841D0269-754E-4B89-8479-6125964F7293}" srcId="{D4BA4807-BC57-4B87-9900-4E1AD4F98273}" destId="{F91C43A2-AF80-4144-8770-F470DFF44E0C}" srcOrd="0" destOrd="0" parTransId="{FCEBA523-9728-4F6E-8418-8F2A9FFFD2E9}" sibTransId="{9F7FDBA2-1605-430F-A002-F6E69232119D}"/>
    <dgm:cxn modelId="{A0EA1C68-D477-4235-847A-367278BA77AC}" type="presOf" srcId="{404112F3-0D01-4CD0-AF8B-542A390E4563}" destId="{9D55DBF9-14A0-4435-8385-1D3AC3E5BEF9}" srcOrd="0" destOrd="0" presId="urn:microsoft.com/office/officeart/2005/8/layout/vList5"/>
    <dgm:cxn modelId="{C6069166-D0C5-4F69-BED3-98418922CC12}" type="presParOf" srcId="{DB2B96DE-5A86-45B1-B5CD-C84B1953ABAC}" destId="{6CBE7C47-2218-48C9-A853-A49FB2776A85}" srcOrd="0" destOrd="0" presId="urn:microsoft.com/office/officeart/2005/8/layout/vList5"/>
    <dgm:cxn modelId="{F5D1E25F-3A14-46F4-9143-F7082196E400}" type="presParOf" srcId="{6CBE7C47-2218-48C9-A853-A49FB2776A85}" destId="{7C589656-3B17-48E0-B5AE-BB291BAEEC77}" srcOrd="0" destOrd="0" presId="urn:microsoft.com/office/officeart/2005/8/layout/vList5"/>
    <dgm:cxn modelId="{E061660E-A801-4E1B-A908-54451E3F44BB}" type="presParOf" srcId="{6CBE7C47-2218-48C9-A853-A49FB2776A85}" destId="{48F12DD0-9470-42FC-BEB6-A8D44F937BA8}" srcOrd="1" destOrd="0" presId="urn:microsoft.com/office/officeart/2005/8/layout/vList5"/>
    <dgm:cxn modelId="{4C4F6591-1A7B-4BEA-BFF7-56512D83E0C9}" type="presParOf" srcId="{DB2B96DE-5A86-45B1-B5CD-C84B1953ABAC}" destId="{FF01DD42-3DC4-4D0D-8D08-39DAECF47963}" srcOrd="1" destOrd="0" presId="urn:microsoft.com/office/officeart/2005/8/layout/vList5"/>
    <dgm:cxn modelId="{3A615605-5620-43E4-AAEB-1082A7EB4A78}" type="presParOf" srcId="{DB2B96DE-5A86-45B1-B5CD-C84B1953ABAC}" destId="{D98B050F-BE74-4D71-920A-606222729BD4}" srcOrd="2" destOrd="0" presId="urn:microsoft.com/office/officeart/2005/8/layout/vList5"/>
    <dgm:cxn modelId="{78AD016B-8B24-4897-BAE2-D0526F3E2EFA}" type="presParOf" srcId="{D98B050F-BE74-4D71-920A-606222729BD4}" destId="{9D55DBF9-14A0-4435-8385-1D3AC3E5BEF9}" srcOrd="0" destOrd="0" presId="urn:microsoft.com/office/officeart/2005/8/layout/vList5"/>
    <dgm:cxn modelId="{0C8C42B1-FE77-4EE8-894A-9C34B5C0CCC5}" type="presParOf" srcId="{D98B050F-BE74-4D71-920A-606222729BD4}" destId="{D115F0CF-2C6D-45A8-BB55-B79A08C5C488}" srcOrd="1" destOrd="0" presId="urn:microsoft.com/office/officeart/2005/8/layout/vList5"/>
    <dgm:cxn modelId="{43459DBE-78B4-4B0E-88C5-AAF43599801B}" type="presParOf" srcId="{DB2B96DE-5A86-45B1-B5CD-C84B1953ABAC}" destId="{03012C63-F16A-4E17-8C89-A17BBD2917E7}" srcOrd="3" destOrd="0" presId="urn:microsoft.com/office/officeart/2005/8/layout/vList5"/>
    <dgm:cxn modelId="{ADEB54CF-7FAA-4453-B78B-46D9221F098F}" type="presParOf" srcId="{DB2B96DE-5A86-45B1-B5CD-C84B1953ABAC}" destId="{1557BFC3-063E-46B4-8E96-167A6E4294C3}" srcOrd="4" destOrd="0" presId="urn:microsoft.com/office/officeart/2005/8/layout/vList5"/>
    <dgm:cxn modelId="{894B1565-2D78-4851-9B0D-81B84EFB2A53}" type="presParOf" srcId="{1557BFC3-063E-46B4-8E96-167A6E4294C3}" destId="{146C00D2-701B-44F1-B3F0-EA0E575A1808}" srcOrd="0" destOrd="0" presId="urn:microsoft.com/office/officeart/2005/8/layout/vList5"/>
    <dgm:cxn modelId="{7C52BDD6-63DF-4BE2-A317-C414104FE109}" type="presParOf" srcId="{1557BFC3-063E-46B4-8E96-167A6E4294C3}" destId="{A180D897-B08F-4316-AE71-D6188C99552A}" srcOrd="1" destOrd="0" presId="urn:microsoft.com/office/officeart/2005/8/layout/vList5"/>
    <dgm:cxn modelId="{5A3D1C0C-BE68-491B-B606-F80FE495B011}" type="presParOf" srcId="{DB2B96DE-5A86-45B1-B5CD-C84B1953ABAC}" destId="{CC19227B-C814-4FB3-B147-1BC2587D3483}" srcOrd="5" destOrd="0" presId="urn:microsoft.com/office/officeart/2005/8/layout/vList5"/>
    <dgm:cxn modelId="{6EF0CBDF-68D4-4EF1-9D6A-25F13845FA04}" type="presParOf" srcId="{DB2B96DE-5A86-45B1-B5CD-C84B1953ABAC}" destId="{06776718-5357-4170-8FFD-F441C52133D6}" srcOrd="6" destOrd="0" presId="urn:microsoft.com/office/officeart/2005/8/layout/vList5"/>
    <dgm:cxn modelId="{F4BD3423-2E94-4B02-A46C-A7DA84665811}" type="presParOf" srcId="{06776718-5357-4170-8FFD-F441C52133D6}" destId="{9A3272FF-30F7-4693-8529-97554BA0A4F1}" srcOrd="0" destOrd="0" presId="urn:microsoft.com/office/officeart/2005/8/layout/vList5"/>
    <dgm:cxn modelId="{5C837689-800E-4078-AE83-88F5B7C91488}" type="presParOf" srcId="{06776718-5357-4170-8FFD-F441C52133D6}" destId="{5E33FE70-7E33-4253-AADE-403C577F867A}" srcOrd="1" destOrd="0" presId="urn:microsoft.com/office/officeart/2005/8/layout/vList5"/>
    <dgm:cxn modelId="{8BD9C901-2C27-462C-8C53-A71B28B2E4C2}" type="presParOf" srcId="{DB2B96DE-5A86-45B1-B5CD-C84B1953ABAC}" destId="{DD3AA83D-012E-4205-A2A2-A70549805D28}" srcOrd="7" destOrd="0" presId="urn:microsoft.com/office/officeart/2005/8/layout/vList5"/>
    <dgm:cxn modelId="{84779C95-B542-4D43-8949-FB5F3CFD9C13}" type="presParOf" srcId="{DB2B96DE-5A86-45B1-B5CD-C84B1953ABAC}" destId="{09D68106-D2C7-4FDE-BF8E-65417FAC1349}" srcOrd="8" destOrd="0" presId="urn:microsoft.com/office/officeart/2005/8/layout/vList5"/>
    <dgm:cxn modelId="{46B79662-306F-46C4-95C4-8CD0B2A5E7C2}" type="presParOf" srcId="{09D68106-D2C7-4FDE-BF8E-65417FAC1349}" destId="{A3DE956A-5FE7-4CAF-B3E4-071B84C844AA}" srcOrd="0" destOrd="0" presId="urn:microsoft.com/office/officeart/2005/8/layout/vList5"/>
    <dgm:cxn modelId="{06E3332D-06B2-483C-B9B5-A9AE3BA6C8A5}" type="presParOf" srcId="{09D68106-D2C7-4FDE-BF8E-65417FAC1349}" destId="{5D7F01D2-F9B9-4711-A097-E53A683854B2}" srcOrd="1" destOrd="0" presId="urn:microsoft.com/office/officeart/2005/8/layout/vList5"/>
    <dgm:cxn modelId="{A8E3972D-A518-46A4-9B21-8D162520F743}" type="presParOf" srcId="{DB2B96DE-5A86-45B1-B5CD-C84B1953ABAC}" destId="{6B357532-31D9-4B2C-AC2B-02B509DAF7C6}" srcOrd="9" destOrd="0" presId="urn:microsoft.com/office/officeart/2005/8/layout/vList5"/>
    <dgm:cxn modelId="{B27A3DA7-79CA-4E6B-AF56-044B3F5A14DB}" type="presParOf" srcId="{DB2B96DE-5A86-45B1-B5CD-C84B1953ABAC}" destId="{C41D674E-77A7-455E-844D-BF0D4B7EB583}" srcOrd="10" destOrd="0" presId="urn:microsoft.com/office/officeart/2005/8/layout/vList5"/>
    <dgm:cxn modelId="{D7486375-262C-4B2D-B0E6-54DCFF85D907}" type="presParOf" srcId="{C41D674E-77A7-455E-844D-BF0D4B7EB583}" destId="{BD91863B-5139-4F7F-9E2B-62645B242105}" srcOrd="0" destOrd="0" presId="urn:microsoft.com/office/officeart/2005/8/layout/vList5"/>
    <dgm:cxn modelId="{76041635-A84B-4503-9130-CC4EACA8FC3B}" type="presParOf" srcId="{C41D674E-77A7-455E-844D-BF0D4B7EB583}" destId="{F6CB5D25-3671-46FA-9EB3-71836255D52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2EC7CD8-550E-49F0-A20C-BAACE6ECED72}" type="doc">
      <dgm:prSet loTypeId="urn:microsoft.com/office/officeart/2005/8/layout/target3" loCatId="list" qsTypeId="urn:microsoft.com/office/officeart/2005/8/quickstyle/3d7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5D3226E-B07C-4403-B6AE-FF80EF98C6C3}">
      <dgm:prSet phldrT="[Текст]" custT="1"/>
      <dgm:spPr>
        <a:gradFill flip="none" rotWithShape="0">
          <a:gsLst>
            <a:gs pos="0">
              <a:srgbClr val="92D050"/>
            </a:gs>
            <a:gs pos="50000">
              <a:schemeClr val="accent6">
                <a:tint val="44500"/>
                <a:satMod val="160000"/>
              </a:schemeClr>
            </a:gs>
            <a:gs pos="100000">
              <a:schemeClr val="accent6">
                <a:tint val="23500"/>
                <a:satMod val="160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ru-RU" sz="2800" dirty="0" smtClean="0">
              <a:solidFill>
                <a:schemeClr val="bg2">
                  <a:lumMod val="50000"/>
                </a:schemeClr>
              </a:solidFill>
              <a:latin typeface="Monotype Corsiva" pitchFamily="66" charset="0"/>
              <a:cs typeface="Simplified Arabic Fixed" pitchFamily="49" charset="-78"/>
            </a:rPr>
            <a:t>Жилищное хозяйство</a:t>
          </a:r>
          <a:endParaRPr lang="ru-RU" sz="2800" dirty="0">
            <a:solidFill>
              <a:schemeClr val="bg2">
                <a:lumMod val="50000"/>
              </a:schemeClr>
            </a:solidFill>
            <a:latin typeface="Monotype Corsiva" pitchFamily="66" charset="0"/>
            <a:cs typeface="Simplified Arabic Fixed" pitchFamily="49" charset="-78"/>
          </a:endParaRPr>
        </a:p>
      </dgm:t>
    </dgm:pt>
    <dgm:pt modelId="{BB1D7D63-2A70-4B23-9B24-9415DF0B7F78}" type="parTrans" cxnId="{8B5B19F0-A272-4254-ADE7-C855DFD305E4}">
      <dgm:prSet/>
      <dgm:spPr/>
      <dgm:t>
        <a:bodyPr/>
        <a:lstStyle/>
        <a:p>
          <a:endParaRPr lang="ru-RU"/>
        </a:p>
      </dgm:t>
    </dgm:pt>
    <dgm:pt modelId="{49221141-0770-4CF7-8749-62D54F5BE338}" type="sibTrans" cxnId="{8B5B19F0-A272-4254-ADE7-C855DFD305E4}">
      <dgm:prSet/>
      <dgm:spPr/>
      <dgm:t>
        <a:bodyPr/>
        <a:lstStyle/>
        <a:p>
          <a:endParaRPr lang="ru-RU"/>
        </a:p>
      </dgm:t>
    </dgm:pt>
    <dgm:pt modelId="{D264E0F6-100D-4737-A0B9-FC0777C9C880}">
      <dgm:prSet phldrT="[Текст]" custT="1"/>
      <dgm:spPr/>
      <dgm:t>
        <a:bodyPr/>
        <a:lstStyle/>
        <a:p>
          <a:r>
            <a:rPr lang="en-US" sz="2400" dirty="0" smtClean="0">
              <a:solidFill>
                <a:srgbClr val="006600"/>
              </a:solidFill>
              <a:latin typeface="Book Antiqua" pitchFamily="18" charset="0"/>
            </a:rPr>
            <a:t>476 000,00 </a:t>
          </a:r>
          <a:r>
            <a:rPr lang="ru-RU" sz="2400" dirty="0" smtClean="0">
              <a:solidFill>
                <a:srgbClr val="006600"/>
              </a:solidFill>
              <a:latin typeface="Book Antiqua" pitchFamily="18" charset="0"/>
            </a:rPr>
            <a:t>рублей</a:t>
          </a:r>
          <a:endParaRPr lang="ru-RU" sz="2400" dirty="0">
            <a:solidFill>
              <a:srgbClr val="006600"/>
            </a:solidFill>
            <a:latin typeface="Book Antiqua" pitchFamily="18" charset="0"/>
          </a:endParaRPr>
        </a:p>
      </dgm:t>
    </dgm:pt>
    <dgm:pt modelId="{5C1B36E5-E028-45B4-B8CD-230E941764C5}" type="parTrans" cxnId="{55FAD29E-785B-4FF8-A140-F4B842440107}">
      <dgm:prSet/>
      <dgm:spPr/>
      <dgm:t>
        <a:bodyPr/>
        <a:lstStyle/>
        <a:p>
          <a:endParaRPr lang="ru-RU"/>
        </a:p>
      </dgm:t>
    </dgm:pt>
    <dgm:pt modelId="{D387F2C2-37C7-4359-9A65-C651890E3724}" type="sibTrans" cxnId="{55FAD29E-785B-4FF8-A140-F4B842440107}">
      <dgm:prSet/>
      <dgm:spPr/>
      <dgm:t>
        <a:bodyPr/>
        <a:lstStyle/>
        <a:p>
          <a:endParaRPr lang="ru-RU"/>
        </a:p>
      </dgm:t>
    </dgm:pt>
    <dgm:pt modelId="{9B1D108A-22F3-4580-BCB4-26EC324EB3B8}">
      <dgm:prSet phldrT="[Текст]" custT="1"/>
      <dgm:spPr>
        <a:gradFill flip="none" rotWithShape="0">
          <a:gsLst>
            <a:gs pos="0">
              <a:srgbClr val="0070C0"/>
            </a:gs>
            <a:gs pos="50000">
              <a:schemeClr val="accent3">
                <a:lumMod val="40000"/>
                <a:lumOff val="60000"/>
                <a:shade val="67500"/>
                <a:satMod val="115000"/>
              </a:schemeClr>
            </a:gs>
            <a:gs pos="100000">
              <a:schemeClr val="accent2">
                <a:lumMod val="7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ru-RU" sz="2800" dirty="0" smtClean="0">
              <a:solidFill>
                <a:srgbClr val="7030A0"/>
              </a:solidFill>
              <a:latin typeface="Monotype Corsiva" pitchFamily="66" charset="0"/>
              <a:cs typeface="Simplified Arabic Fixed" pitchFamily="49" charset="-78"/>
            </a:rPr>
            <a:t>Коммунальное хозяйство</a:t>
          </a:r>
          <a:endParaRPr lang="ru-RU" sz="2800" dirty="0">
            <a:solidFill>
              <a:srgbClr val="7030A0"/>
            </a:solidFill>
            <a:latin typeface="Monotype Corsiva" pitchFamily="66" charset="0"/>
            <a:cs typeface="Simplified Arabic Fixed" pitchFamily="49" charset="-78"/>
          </a:endParaRPr>
        </a:p>
      </dgm:t>
    </dgm:pt>
    <dgm:pt modelId="{9D4DC2C1-E306-4362-9384-B2A5B3C2F77E}" type="parTrans" cxnId="{481D3FA3-A4B5-47D5-AB4B-E7A9153D2866}">
      <dgm:prSet/>
      <dgm:spPr/>
      <dgm:t>
        <a:bodyPr/>
        <a:lstStyle/>
        <a:p>
          <a:endParaRPr lang="ru-RU"/>
        </a:p>
      </dgm:t>
    </dgm:pt>
    <dgm:pt modelId="{B7205496-7F16-4C71-815C-B6F9E0359349}" type="sibTrans" cxnId="{481D3FA3-A4B5-47D5-AB4B-E7A9153D2866}">
      <dgm:prSet/>
      <dgm:spPr/>
      <dgm:t>
        <a:bodyPr/>
        <a:lstStyle/>
        <a:p>
          <a:endParaRPr lang="ru-RU"/>
        </a:p>
      </dgm:t>
    </dgm:pt>
    <dgm:pt modelId="{7ADB47FF-89F3-4594-B9E8-E3E474282FA3}">
      <dgm:prSet phldrT="[Текст]" custT="1"/>
      <dgm:spPr/>
      <dgm:t>
        <a:bodyPr/>
        <a:lstStyle/>
        <a:p>
          <a:r>
            <a:rPr lang="en-US" sz="2400" dirty="0" smtClean="0">
              <a:solidFill>
                <a:srgbClr val="0070C0"/>
              </a:solidFill>
              <a:latin typeface="Book Antiqua" pitchFamily="18" charset="0"/>
            </a:rPr>
            <a:t>930 000,00 </a:t>
          </a:r>
          <a:r>
            <a:rPr lang="ru-RU" sz="2400" dirty="0" smtClean="0">
              <a:solidFill>
                <a:srgbClr val="0070C0"/>
              </a:solidFill>
              <a:latin typeface="Book Antiqua" pitchFamily="18" charset="0"/>
            </a:rPr>
            <a:t>рублей</a:t>
          </a:r>
          <a:endParaRPr lang="ru-RU" sz="2400" dirty="0">
            <a:solidFill>
              <a:srgbClr val="0070C0"/>
            </a:solidFill>
            <a:latin typeface="Book Antiqua" pitchFamily="18" charset="0"/>
          </a:endParaRPr>
        </a:p>
      </dgm:t>
    </dgm:pt>
    <dgm:pt modelId="{10EED339-D6B7-4CAF-A238-5137CF52174C}" type="parTrans" cxnId="{676094BD-A638-4DED-A53A-8AF54D9AB564}">
      <dgm:prSet/>
      <dgm:spPr/>
      <dgm:t>
        <a:bodyPr/>
        <a:lstStyle/>
        <a:p>
          <a:endParaRPr lang="ru-RU"/>
        </a:p>
      </dgm:t>
    </dgm:pt>
    <dgm:pt modelId="{B110F84F-C640-4ABC-AF62-D0519BB1B632}" type="sibTrans" cxnId="{676094BD-A638-4DED-A53A-8AF54D9AB564}">
      <dgm:prSet/>
      <dgm:spPr/>
      <dgm:t>
        <a:bodyPr/>
        <a:lstStyle/>
        <a:p>
          <a:endParaRPr lang="ru-RU"/>
        </a:p>
      </dgm:t>
    </dgm:pt>
    <dgm:pt modelId="{6A2BD8F9-4A46-4F00-BFC6-80E7FBD642CC}">
      <dgm:prSet phldrT="[Текст]" custT="1"/>
      <dgm:spPr>
        <a:gradFill flip="none" rotWithShape="0">
          <a:gsLst>
            <a:gs pos="0">
              <a:srgbClr val="FFFF00"/>
            </a:gs>
            <a:gs pos="49000">
              <a:schemeClr val="accent2">
                <a:lumMod val="40000"/>
                <a:lumOff val="60000"/>
                <a:shade val="67500"/>
                <a:satMod val="115000"/>
              </a:schemeClr>
            </a:gs>
            <a:gs pos="84000">
              <a:srgbClr val="B17ED8"/>
            </a:gs>
            <a:gs pos="100000">
              <a:schemeClr val="accent1">
                <a:lumMod val="75000"/>
              </a:schemeClr>
            </a:gs>
          </a:gsLst>
          <a:lin ang="13500000" scaled="1"/>
          <a:tileRect/>
        </a:gradFill>
      </dgm:spPr>
      <dgm:t>
        <a:bodyPr/>
        <a:lstStyle/>
        <a:p>
          <a:r>
            <a:rPr lang="ru-RU" sz="2800" dirty="0" smtClean="0">
              <a:solidFill>
                <a:srgbClr val="008000"/>
              </a:solidFill>
              <a:latin typeface="Monotype Corsiva" pitchFamily="66" charset="0"/>
              <a:cs typeface="Simplified Arabic Fixed" pitchFamily="49" charset="-78"/>
            </a:rPr>
            <a:t>Благоустройство</a:t>
          </a:r>
          <a:endParaRPr lang="ru-RU" sz="2800" dirty="0">
            <a:solidFill>
              <a:srgbClr val="008000"/>
            </a:solidFill>
            <a:latin typeface="Monotype Corsiva" pitchFamily="66" charset="0"/>
            <a:cs typeface="Simplified Arabic Fixed" pitchFamily="49" charset="-78"/>
          </a:endParaRPr>
        </a:p>
      </dgm:t>
    </dgm:pt>
    <dgm:pt modelId="{518624EA-7C4B-41E9-9503-CEE4795086FE}" type="parTrans" cxnId="{3BD02D02-1E3C-463F-A2EE-D5B5D94B7E17}">
      <dgm:prSet/>
      <dgm:spPr/>
      <dgm:t>
        <a:bodyPr/>
        <a:lstStyle/>
        <a:p>
          <a:endParaRPr lang="ru-RU"/>
        </a:p>
      </dgm:t>
    </dgm:pt>
    <dgm:pt modelId="{3DCE1942-9725-4FA1-88B6-4E594B0D85AE}" type="sibTrans" cxnId="{3BD02D02-1E3C-463F-A2EE-D5B5D94B7E17}">
      <dgm:prSet/>
      <dgm:spPr/>
      <dgm:t>
        <a:bodyPr/>
        <a:lstStyle/>
        <a:p>
          <a:endParaRPr lang="ru-RU"/>
        </a:p>
      </dgm:t>
    </dgm:pt>
    <dgm:pt modelId="{162A3285-B9A6-447D-B8FC-5A8E102BBDE6}">
      <dgm:prSet phldrT="[Текст]" custT="1"/>
      <dgm:spPr/>
      <dgm:t>
        <a:bodyPr/>
        <a:lstStyle/>
        <a:p>
          <a:r>
            <a:rPr lang="en-US" sz="2400" dirty="0" smtClean="0">
              <a:solidFill>
                <a:srgbClr val="7030A0"/>
              </a:solidFill>
              <a:latin typeface="Book Antiqua" pitchFamily="18" charset="0"/>
            </a:rPr>
            <a:t>1 330 000,00 </a:t>
          </a:r>
          <a:r>
            <a:rPr lang="ru-RU" sz="2400" dirty="0" smtClean="0">
              <a:solidFill>
                <a:srgbClr val="7030A0"/>
              </a:solidFill>
              <a:latin typeface="Book Antiqua" pitchFamily="18" charset="0"/>
            </a:rPr>
            <a:t>рублей</a:t>
          </a:r>
          <a:endParaRPr lang="ru-RU" sz="2400" dirty="0">
            <a:solidFill>
              <a:srgbClr val="7030A0"/>
            </a:solidFill>
            <a:latin typeface="Book Antiqua" pitchFamily="18" charset="0"/>
          </a:endParaRPr>
        </a:p>
      </dgm:t>
    </dgm:pt>
    <dgm:pt modelId="{C9C6C848-9E8B-40E8-B9F4-FD46FEB41A0C}" type="parTrans" cxnId="{AE37CE62-2122-4A60-AFE8-D0B0B97C826B}">
      <dgm:prSet/>
      <dgm:spPr/>
      <dgm:t>
        <a:bodyPr/>
        <a:lstStyle/>
        <a:p>
          <a:endParaRPr lang="ru-RU"/>
        </a:p>
      </dgm:t>
    </dgm:pt>
    <dgm:pt modelId="{E1E73CE5-5CE8-46CE-B8AD-1C50D605E766}" type="sibTrans" cxnId="{AE37CE62-2122-4A60-AFE8-D0B0B97C826B}">
      <dgm:prSet/>
      <dgm:spPr/>
      <dgm:t>
        <a:bodyPr/>
        <a:lstStyle/>
        <a:p>
          <a:endParaRPr lang="ru-RU"/>
        </a:p>
      </dgm:t>
    </dgm:pt>
    <dgm:pt modelId="{2C84110B-5737-4E18-AB23-FB94DE77A06A}" type="pres">
      <dgm:prSet presAssocID="{B2EC7CD8-550E-49F0-A20C-BAACE6ECED7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A93BDE-E986-4960-BB30-B1150EC817F9}" type="pres">
      <dgm:prSet presAssocID="{15D3226E-B07C-4403-B6AE-FF80EF98C6C3}" presName="circle1" presStyleLbl="node1" presStyleIdx="0" presStyleCnt="3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A645709A-EF3B-4A86-8792-1D65472748C0}" type="pres">
      <dgm:prSet presAssocID="{15D3226E-B07C-4403-B6AE-FF80EF98C6C3}" presName="space" presStyleCnt="0"/>
      <dgm:spPr/>
      <dgm:t>
        <a:bodyPr/>
        <a:lstStyle/>
        <a:p>
          <a:endParaRPr lang="ru-RU"/>
        </a:p>
      </dgm:t>
    </dgm:pt>
    <dgm:pt modelId="{519A3435-A83F-4238-8808-BFA38911C7F1}" type="pres">
      <dgm:prSet presAssocID="{15D3226E-B07C-4403-B6AE-FF80EF98C6C3}" presName="rect1" presStyleLbl="alignAcc1" presStyleIdx="0" presStyleCnt="3" custScaleX="104371" custLinFactNeighborX="-861"/>
      <dgm:spPr/>
      <dgm:t>
        <a:bodyPr/>
        <a:lstStyle/>
        <a:p>
          <a:endParaRPr lang="ru-RU"/>
        </a:p>
      </dgm:t>
    </dgm:pt>
    <dgm:pt modelId="{5BC7AFE4-F3CF-4422-84BE-7B3DA2D5A9BE}" type="pres">
      <dgm:prSet presAssocID="{9B1D108A-22F3-4580-BCB4-26EC324EB3B8}" presName="vertSpace2" presStyleLbl="node1" presStyleIdx="0" presStyleCnt="3"/>
      <dgm:spPr/>
      <dgm:t>
        <a:bodyPr/>
        <a:lstStyle/>
        <a:p>
          <a:endParaRPr lang="ru-RU"/>
        </a:p>
      </dgm:t>
    </dgm:pt>
    <dgm:pt modelId="{35BF7F8D-8AD4-4E2E-9101-56E51DA79148}" type="pres">
      <dgm:prSet presAssocID="{9B1D108A-22F3-4580-BCB4-26EC324EB3B8}" presName="circle2" presStyleLbl="node1" presStyleIdx="1" presStyleCnt="3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6E26A35F-C5EA-478A-8CA8-82E9E637AEB9}" type="pres">
      <dgm:prSet presAssocID="{9B1D108A-22F3-4580-BCB4-26EC324EB3B8}" presName="rect2" presStyleLbl="alignAcc1" presStyleIdx="1" presStyleCnt="3" custScaleX="105348" custLinFactNeighborX="-372" custLinFactNeighborY="-1146"/>
      <dgm:spPr/>
      <dgm:t>
        <a:bodyPr/>
        <a:lstStyle/>
        <a:p>
          <a:endParaRPr lang="ru-RU"/>
        </a:p>
      </dgm:t>
    </dgm:pt>
    <dgm:pt modelId="{758ED5A7-155F-4A8F-B6DC-22E56075A529}" type="pres">
      <dgm:prSet presAssocID="{6A2BD8F9-4A46-4F00-BFC6-80E7FBD642CC}" presName="vertSpace3" presStyleLbl="node1" presStyleIdx="1" presStyleCnt="3"/>
      <dgm:spPr/>
      <dgm:t>
        <a:bodyPr/>
        <a:lstStyle/>
        <a:p>
          <a:endParaRPr lang="ru-RU"/>
        </a:p>
      </dgm:t>
    </dgm:pt>
    <dgm:pt modelId="{73A8C7DA-6A03-4112-AE65-3CA27F17FE8C}" type="pres">
      <dgm:prSet presAssocID="{6A2BD8F9-4A46-4F00-BFC6-80E7FBD642CC}" presName="circle3" presStyleLbl="node1" presStyleIdx="2" presStyleCnt="3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8DAFCED2-EFD7-4BE7-A929-0D81D0F68265}" type="pres">
      <dgm:prSet presAssocID="{6A2BD8F9-4A46-4F00-BFC6-80E7FBD642CC}" presName="rect3" presStyleLbl="alignAcc1" presStyleIdx="2" presStyleCnt="3" custScaleX="105883" custLinFactNeighborX="-506" custLinFactNeighborY="10526"/>
      <dgm:spPr/>
      <dgm:t>
        <a:bodyPr/>
        <a:lstStyle/>
        <a:p>
          <a:endParaRPr lang="ru-RU"/>
        </a:p>
      </dgm:t>
    </dgm:pt>
    <dgm:pt modelId="{8EE55876-98DC-405E-9EAF-138EF1CFD039}" type="pres">
      <dgm:prSet presAssocID="{15D3226E-B07C-4403-B6AE-FF80EF98C6C3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397B1F-F689-4061-AC16-BEA3645A8857}" type="pres">
      <dgm:prSet presAssocID="{15D3226E-B07C-4403-B6AE-FF80EF98C6C3}" presName="rect1ChTx" presStyleLbl="alignAcc1" presStyleIdx="2" presStyleCnt="3" custScaleX="1133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B77998-E543-4341-830F-E090BC5D4EF7}" type="pres">
      <dgm:prSet presAssocID="{9B1D108A-22F3-4580-BCB4-26EC324EB3B8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1A9D7-C218-4BA6-92F7-B815C63B6169}" type="pres">
      <dgm:prSet presAssocID="{9B1D108A-22F3-4580-BCB4-26EC324EB3B8}" presName="rect2ChTx" presStyleLbl="alignAcc1" presStyleIdx="2" presStyleCnt="3" custScaleX="112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71DB94-088D-45CC-AED5-DA32C2D22A2A}" type="pres">
      <dgm:prSet presAssocID="{6A2BD8F9-4A46-4F00-BFC6-80E7FBD642CC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6CD16F-9808-4CBC-825B-0324DBB338A0}" type="pres">
      <dgm:prSet presAssocID="{6A2BD8F9-4A46-4F00-BFC6-80E7FBD642CC}" presName="rect3ChTx" presStyleLbl="alignAcc1" presStyleIdx="2" presStyleCnt="3" custScaleX="112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5B19F0-A272-4254-ADE7-C855DFD305E4}" srcId="{B2EC7CD8-550E-49F0-A20C-BAACE6ECED72}" destId="{15D3226E-B07C-4403-B6AE-FF80EF98C6C3}" srcOrd="0" destOrd="0" parTransId="{BB1D7D63-2A70-4B23-9B24-9415DF0B7F78}" sibTransId="{49221141-0770-4CF7-8749-62D54F5BE338}"/>
    <dgm:cxn modelId="{481D3FA3-A4B5-47D5-AB4B-E7A9153D2866}" srcId="{B2EC7CD8-550E-49F0-A20C-BAACE6ECED72}" destId="{9B1D108A-22F3-4580-BCB4-26EC324EB3B8}" srcOrd="1" destOrd="0" parTransId="{9D4DC2C1-E306-4362-9384-B2A5B3C2F77E}" sibTransId="{B7205496-7F16-4C71-815C-B6F9E0359349}"/>
    <dgm:cxn modelId="{7DC834B6-7CB2-4735-9AF8-7DF72F27E409}" type="presOf" srcId="{D264E0F6-100D-4737-A0B9-FC0777C9C880}" destId="{9A397B1F-F689-4061-AC16-BEA3645A8857}" srcOrd="0" destOrd="0" presId="urn:microsoft.com/office/officeart/2005/8/layout/target3"/>
    <dgm:cxn modelId="{8D9769B8-8102-4B19-B5E7-7F33FF78AF40}" type="presOf" srcId="{6A2BD8F9-4A46-4F00-BFC6-80E7FBD642CC}" destId="{BB71DB94-088D-45CC-AED5-DA32C2D22A2A}" srcOrd="1" destOrd="0" presId="urn:microsoft.com/office/officeart/2005/8/layout/target3"/>
    <dgm:cxn modelId="{41F00A6A-C7B4-44BB-AD86-6FA0D42D99AE}" type="presOf" srcId="{9B1D108A-22F3-4580-BCB4-26EC324EB3B8}" destId="{5BB77998-E543-4341-830F-E090BC5D4EF7}" srcOrd="1" destOrd="0" presId="urn:microsoft.com/office/officeart/2005/8/layout/target3"/>
    <dgm:cxn modelId="{7CF85FC8-9979-4216-A1B9-E083CE2A7047}" type="presOf" srcId="{9B1D108A-22F3-4580-BCB4-26EC324EB3B8}" destId="{6E26A35F-C5EA-478A-8CA8-82E9E637AEB9}" srcOrd="0" destOrd="0" presId="urn:microsoft.com/office/officeart/2005/8/layout/target3"/>
    <dgm:cxn modelId="{676094BD-A638-4DED-A53A-8AF54D9AB564}" srcId="{9B1D108A-22F3-4580-BCB4-26EC324EB3B8}" destId="{7ADB47FF-89F3-4594-B9E8-E3E474282FA3}" srcOrd="0" destOrd="0" parTransId="{10EED339-D6B7-4CAF-A238-5137CF52174C}" sibTransId="{B110F84F-C640-4ABC-AF62-D0519BB1B632}"/>
    <dgm:cxn modelId="{3BD02D02-1E3C-463F-A2EE-D5B5D94B7E17}" srcId="{B2EC7CD8-550E-49F0-A20C-BAACE6ECED72}" destId="{6A2BD8F9-4A46-4F00-BFC6-80E7FBD642CC}" srcOrd="2" destOrd="0" parTransId="{518624EA-7C4B-41E9-9503-CEE4795086FE}" sibTransId="{3DCE1942-9725-4FA1-88B6-4E594B0D85AE}"/>
    <dgm:cxn modelId="{55FAD29E-785B-4FF8-A140-F4B842440107}" srcId="{15D3226E-B07C-4403-B6AE-FF80EF98C6C3}" destId="{D264E0F6-100D-4737-A0B9-FC0777C9C880}" srcOrd="0" destOrd="0" parTransId="{5C1B36E5-E028-45B4-B8CD-230E941764C5}" sibTransId="{D387F2C2-37C7-4359-9A65-C651890E3724}"/>
    <dgm:cxn modelId="{28F7E495-7BDF-4E25-A1D6-D91F0CBA601E}" type="presOf" srcId="{7ADB47FF-89F3-4594-B9E8-E3E474282FA3}" destId="{ACD1A9D7-C218-4BA6-92F7-B815C63B6169}" srcOrd="0" destOrd="0" presId="urn:microsoft.com/office/officeart/2005/8/layout/target3"/>
    <dgm:cxn modelId="{A3A90892-4521-457F-8CD0-32E721D102EE}" type="presOf" srcId="{B2EC7CD8-550E-49F0-A20C-BAACE6ECED72}" destId="{2C84110B-5737-4E18-AB23-FB94DE77A06A}" srcOrd="0" destOrd="0" presId="urn:microsoft.com/office/officeart/2005/8/layout/target3"/>
    <dgm:cxn modelId="{030486FC-E79F-416B-AEA4-510D680017CB}" type="presOf" srcId="{15D3226E-B07C-4403-B6AE-FF80EF98C6C3}" destId="{8EE55876-98DC-405E-9EAF-138EF1CFD039}" srcOrd="1" destOrd="0" presId="urn:microsoft.com/office/officeart/2005/8/layout/target3"/>
    <dgm:cxn modelId="{4C879A08-B911-4F7E-A48F-507E4834E04E}" type="presOf" srcId="{15D3226E-B07C-4403-B6AE-FF80EF98C6C3}" destId="{519A3435-A83F-4238-8808-BFA38911C7F1}" srcOrd="0" destOrd="0" presId="urn:microsoft.com/office/officeart/2005/8/layout/target3"/>
    <dgm:cxn modelId="{AE37CE62-2122-4A60-AFE8-D0B0B97C826B}" srcId="{6A2BD8F9-4A46-4F00-BFC6-80E7FBD642CC}" destId="{162A3285-B9A6-447D-B8FC-5A8E102BBDE6}" srcOrd="0" destOrd="0" parTransId="{C9C6C848-9E8B-40E8-B9F4-FD46FEB41A0C}" sibTransId="{E1E73CE5-5CE8-46CE-B8AD-1C50D605E766}"/>
    <dgm:cxn modelId="{E44B8636-5153-4FDE-AC21-16AD2951575F}" type="presOf" srcId="{6A2BD8F9-4A46-4F00-BFC6-80E7FBD642CC}" destId="{8DAFCED2-EFD7-4BE7-A929-0D81D0F68265}" srcOrd="0" destOrd="0" presId="urn:microsoft.com/office/officeart/2005/8/layout/target3"/>
    <dgm:cxn modelId="{3D3C1E2C-04BC-4851-BD05-9584B7184AF2}" type="presOf" srcId="{162A3285-B9A6-447D-B8FC-5A8E102BBDE6}" destId="{106CD16F-9808-4CBC-825B-0324DBB338A0}" srcOrd="0" destOrd="0" presId="urn:microsoft.com/office/officeart/2005/8/layout/target3"/>
    <dgm:cxn modelId="{3F1F0DAE-9B44-442A-83C1-75FF91536568}" type="presParOf" srcId="{2C84110B-5737-4E18-AB23-FB94DE77A06A}" destId="{58A93BDE-E986-4960-BB30-B1150EC817F9}" srcOrd="0" destOrd="0" presId="urn:microsoft.com/office/officeart/2005/8/layout/target3"/>
    <dgm:cxn modelId="{240351EE-C031-4AFF-8321-8F55B6D3B58F}" type="presParOf" srcId="{2C84110B-5737-4E18-AB23-FB94DE77A06A}" destId="{A645709A-EF3B-4A86-8792-1D65472748C0}" srcOrd="1" destOrd="0" presId="urn:microsoft.com/office/officeart/2005/8/layout/target3"/>
    <dgm:cxn modelId="{4BFC0DB3-0624-4256-A81E-E26F2F78C8D2}" type="presParOf" srcId="{2C84110B-5737-4E18-AB23-FB94DE77A06A}" destId="{519A3435-A83F-4238-8808-BFA38911C7F1}" srcOrd="2" destOrd="0" presId="urn:microsoft.com/office/officeart/2005/8/layout/target3"/>
    <dgm:cxn modelId="{EF758667-4CB0-4EBC-A833-3C683749FDD9}" type="presParOf" srcId="{2C84110B-5737-4E18-AB23-FB94DE77A06A}" destId="{5BC7AFE4-F3CF-4422-84BE-7B3DA2D5A9BE}" srcOrd="3" destOrd="0" presId="urn:microsoft.com/office/officeart/2005/8/layout/target3"/>
    <dgm:cxn modelId="{46D7A287-86D9-4882-B213-C914126D6D7A}" type="presParOf" srcId="{2C84110B-5737-4E18-AB23-FB94DE77A06A}" destId="{35BF7F8D-8AD4-4E2E-9101-56E51DA79148}" srcOrd="4" destOrd="0" presId="urn:microsoft.com/office/officeart/2005/8/layout/target3"/>
    <dgm:cxn modelId="{7FB6A6CD-07CD-4AF0-8477-1AA7D032B344}" type="presParOf" srcId="{2C84110B-5737-4E18-AB23-FB94DE77A06A}" destId="{6E26A35F-C5EA-478A-8CA8-82E9E637AEB9}" srcOrd="5" destOrd="0" presId="urn:microsoft.com/office/officeart/2005/8/layout/target3"/>
    <dgm:cxn modelId="{56282E6E-87B4-4AF0-923E-3A83F0F6436B}" type="presParOf" srcId="{2C84110B-5737-4E18-AB23-FB94DE77A06A}" destId="{758ED5A7-155F-4A8F-B6DC-22E56075A529}" srcOrd="6" destOrd="0" presId="urn:microsoft.com/office/officeart/2005/8/layout/target3"/>
    <dgm:cxn modelId="{DFDD31FC-1A34-43B2-97DD-E5075651312B}" type="presParOf" srcId="{2C84110B-5737-4E18-AB23-FB94DE77A06A}" destId="{73A8C7DA-6A03-4112-AE65-3CA27F17FE8C}" srcOrd="7" destOrd="0" presId="urn:microsoft.com/office/officeart/2005/8/layout/target3"/>
    <dgm:cxn modelId="{FFE82B70-90E0-45E2-B143-0BE1CB6E5788}" type="presParOf" srcId="{2C84110B-5737-4E18-AB23-FB94DE77A06A}" destId="{8DAFCED2-EFD7-4BE7-A929-0D81D0F68265}" srcOrd="8" destOrd="0" presId="urn:microsoft.com/office/officeart/2005/8/layout/target3"/>
    <dgm:cxn modelId="{2D89AF9B-5922-41FA-B6EE-15753AD9C66A}" type="presParOf" srcId="{2C84110B-5737-4E18-AB23-FB94DE77A06A}" destId="{8EE55876-98DC-405E-9EAF-138EF1CFD039}" srcOrd="9" destOrd="0" presId="urn:microsoft.com/office/officeart/2005/8/layout/target3"/>
    <dgm:cxn modelId="{0DB8E1D0-8089-4C29-BE1D-CC01A1A8C1C6}" type="presParOf" srcId="{2C84110B-5737-4E18-AB23-FB94DE77A06A}" destId="{9A397B1F-F689-4061-AC16-BEA3645A8857}" srcOrd="10" destOrd="0" presId="urn:microsoft.com/office/officeart/2005/8/layout/target3"/>
    <dgm:cxn modelId="{3B859082-72D2-4A98-9E8E-0C4EBFBBD427}" type="presParOf" srcId="{2C84110B-5737-4E18-AB23-FB94DE77A06A}" destId="{5BB77998-E543-4341-830F-E090BC5D4EF7}" srcOrd="11" destOrd="0" presId="urn:microsoft.com/office/officeart/2005/8/layout/target3"/>
    <dgm:cxn modelId="{0C5E0296-7439-4EB3-9012-04CF42600EAD}" type="presParOf" srcId="{2C84110B-5737-4E18-AB23-FB94DE77A06A}" destId="{ACD1A9D7-C218-4BA6-92F7-B815C63B6169}" srcOrd="12" destOrd="0" presId="urn:microsoft.com/office/officeart/2005/8/layout/target3"/>
    <dgm:cxn modelId="{0E65F9D2-C2B5-496C-A525-F583B82C68AC}" type="presParOf" srcId="{2C84110B-5737-4E18-AB23-FB94DE77A06A}" destId="{BB71DB94-088D-45CC-AED5-DA32C2D22A2A}" srcOrd="13" destOrd="0" presId="urn:microsoft.com/office/officeart/2005/8/layout/target3"/>
    <dgm:cxn modelId="{80A58110-E994-4034-9FF6-610A4784F0C4}" type="presParOf" srcId="{2C84110B-5737-4E18-AB23-FB94DE77A06A}" destId="{106CD16F-9808-4CBC-825B-0324DBB338A0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B52B0A-35C1-451B-BC1A-D49CBCF19692}" type="doc">
      <dgm:prSet loTypeId="urn:microsoft.com/office/officeart/2005/8/layout/pyramid2" loCatId="list" qsTypeId="urn:microsoft.com/office/officeart/2005/8/quickstyle/3d1" qsCatId="3D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93E4487F-D8D8-49C6-BEFE-3188113338B5}">
      <dgm:prSet phldrT="[Текст]" custT="1"/>
      <dgm:sp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rgbClr val="00B050"/>
            </a:gs>
          </a:gsLst>
          <a:lin ang="0" scaled="1"/>
          <a:tileRect/>
        </a:gradFill>
        <a:scene3d>
          <a:camera prst="isometricOffAxis2Lef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r>
            <a:rPr lang="ru-RU" sz="1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Leelawadee" pitchFamily="34" charset="-34"/>
            </a:rPr>
            <a:t>Общее образование –</a:t>
          </a:r>
          <a:r>
            <a:rPr lang="ru-RU" sz="1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Leelawadee" pitchFamily="34" charset="-34"/>
            </a:rPr>
            <a:t> </a:t>
          </a:r>
        </a:p>
        <a:p>
          <a:r>
            <a:rPr lang="en-US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197 183 512,16 </a:t>
          </a:r>
          <a:r>
            <a:rPr lang="ru-RU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рублей</a:t>
          </a:r>
          <a:endParaRPr lang="ru-RU" sz="2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18A87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Garamond" pitchFamily="18" charset="0"/>
            <a:cs typeface="Leelawadee" pitchFamily="34" charset="-34"/>
          </a:endParaRPr>
        </a:p>
      </dgm:t>
    </dgm:pt>
    <dgm:pt modelId="{3687334B-6A7D-4C9A-A549-DC76D69EE9FE}" type="parTrans" cxnId="{33CB448C-26E9-4298-B9D5-E93B628CF543}">
      <dgm:prSet/>
      <dgm:spPr/>
      <dgm:t>
        <a:bodyPr/>
        <a:lstStyle/>
        <a:p>
          <a:endParaRPr lang="ru-RU"/>
        </a:p>
      </dgm:t>
    </dgm:pt>
    <dgm:pt modelId="{3DAAA1B9-10F1-4095-A029-8DC01EE0A12A}" type="sibTrans" cxnId="{33CB448C-26E9-4298-B9D5-E93B628CF543}">
      <dgm:prSet/>
      <dgm:spPr/>
      <dgm:t>
        <a:bodyPr/>
        <a:lstStyle/>
        <a:p>
          <a:endParaRPr lang="ru-RU"/>
        </a:p>
      </dgm:t>
    </dgm:pt>
    <dgm:pt modelId="{2B9715DB-3B71-42C2-AB89-DA7F8B491242}">
      <dgm:prSet phldrT="[Текст]" custT="1"/>
      <dgm:spPr>
        <a:gradFill flip="none" rotWithShape="0">
          <a:gsLst>
            <a:gs pos="0">
              <a:schemeClr val="accent2">
                <a:lumMod val="60000"/>
                <a:lumOff val="40000"/>
              </a:schemeClr>
            </a:gs>
            <a:gs pos="50000">
              <a:srgbClr val="66FF66">
                <a:shade val="67500"/>
                <a:satMod val="115000"/>
              </a:srgb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scene3d>
          <a:camera prst="isometricOffAxis2Lef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r>
            <a:rPr lang="ru-RU" sz="1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Leelawadee" pitchFamily="34" charset="-34"/>
            </a:rPr>
            <a:t>Дополнительное образование детей – </a:t>
          </a:r>
        </a:p>
        <a:p>
          <a:r>
            <a:rPr lang="en-US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13 259 641,18 </a:t>
          </a:r>
          <a:r>
            <a:rPr lang="ru-RU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рублей</a:t>
          </a:r>
          <a:endParaRPr lang="ru-RU" sz="2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18A87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Garamond" pitchFamily="18" charset="0"/>
            <a:cs typeface="Leelawadee" pitchFamily="34" charset="-34"/>
          </a:endParaRPr>
        </a:p>
      </dgm:t>
    </dgm:pt>
    <dgm:pt modelId="{D25594CF-3AD5-4A32-BAFA-F2A4B29081DF}" type="parTrans" cxnId="{F7436C7D-37B0-4782-806F-AA25DD3FD1C6}">
      <dgm:prSet/>
      <dgm:spPr/>
      <dgm:t>
        <a:bodyPr/>
        <a:lstStyle/>
        <a:p>
          <a:endParaRPr lang="ru-RU"/>
        </a:p>
      </dgm:t>
    </dgm:pt>
    <dgm:pt modelId="{F68FF05E-7FEA-41FB-8010-53675BBBAE0D}" type="sibTrans" cxnId="{F7436C7D-37B0-4782-806F-AA25DD3FD1C6}">
      <dgm:prSet/>
      <dgm:spPr/>
      <dgm:t>
        <a:bodyPr/>
        <a:lstStyle/>
        <a:p>
          <a:endParaRPr lang="ru-RU"/>
        </a:p>
      </dgm:t>
    </dgm:pt>
    <dgm:pt modelId="{1E3BAFCF-9311-466E-9E4A-957536BF04E8}">
      <dgm:prSet phldrT="[Текст]" custT="1"/>
      <dgm:spPr>
        <a:gradFill flip="none" rotWithShape="0">
          <a:gsLst>
            <a:gs pos="0">
              <a:srgbClr val="CC66FF"/>
            </a:gs>
            <a:gs pos="50000">
              <a:srgbClr val="66FF66">
                <a:shade val="67500"/>
                <a:satMod val="115000"/>
              </a:srgbClr>
            </a:gs>
            <a:gs pos="100000">
              <a:srgbClr val="66FF66">
                <a:shade val="100000"/>
                <a:satMod val="115000"/>
              </a:srgbClr>
            </a:gs>
          </a:gsLst>
          <a:lin ang="8100000" scaled="1"/>
          <a:tileRect/>
        </a:gradFill>
        <a:scene3d>
          <a:camera prst="isometricOffAxis2Lef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r>
            <a:rPr lang="ru-RU" sz="1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Leelawadee" pitchFamily="34" charset="-34"/>
            </a:rPr>
            <a:t>Профессиональная подготовка, переподготовка и повышение квалификации – </a:t>
          </a:r>
          <a:r>
            <a:rPr lang="en-US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40 000,00 </a:t>
          </a:r>
          <a:r>
            <a:rPr lang="ru-RU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рублей</a:t>
          </a:r>
          <a:endParaRPr lang="ru-RU" sz="2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18A87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Garamond" pitchFamily="18" charset="0"/>
            <a:cs typeface="Leelawadee" pitchFamily="34" charset="-34"/>
          </a:endParaRPr>
        </a:p>
      </dgm:t>
    </dgm:pt>
    <dgm:pt modelId="{35D8E5B6-64F2-4DC8-B679-12F1970E4E5F}" type="parTrans" cxnId="{FE9A384D-2905-4229-96BD-D4FD14B0B309}">
      <dgm:prSet/>
      <dgm:spPr/>
      <dgm:t>
        <a:bodyPr/>
        <a:lstStyle/>
        <a:p>
          <a:endParaRPr lang="ru-RU"/>
        </a:p>
      </dgm:t>
    </dgm:pt>
    <dgm:pt modelId="{B58FFFE6-09B9-4D78-B342-D7AB317CE82B}" type="sibTrans" cxnId="{FE9A384D-2905-4229-96BD-D4FD14B0B309}">
      <dgm:prSet/>
      <dgm:spPr/>
      <dgm:t>
        <a:bodyPr/>
        <a:lstStyle/>
        <a:p>
          <a:endParaRPr lang="ru-RU"/>
        </a:p>
      </dgm:t>
    </dgm:pt>
    <dgm:pt modelId="{75122676-B85C-4AF6-B016-C5822DCB2B6B}">
      <dgm:prSet phldrT="[Текст]" custT="1"/>
      <dgm:spPr>
        <a:gradFill flip="none" rotWithShape="0">
          <a:gsLst>
            <a:gs pos="0">
              <a:schemeClr val="accent3">
                <a:lumMod val="75000"/>
              </a:schemeClr>
            </a:gs>
            <a:gs pos="50000">
              <a:srgbClr val="66FF66">
                <a:shade val="67500"/>
                <a:satMod val="115000"/>
              </a:srgbClr>
            </a:gs>
            <a:gs pos="100000">
              <a:schemeClr val="accent3">
                <a:lumMod val="60000"/>
                <a:lumOff val="40000"/>
              </a:schemeClr>
            </a:gs>
          </a:gsLst>
          <a:lin ang="18900000" scaled="1"/>
          <a:tileRect/>
        </a:gradFill>
        <a:effectLst/>
        <a:scene3d>
          <a:camera prst="isometricOffAxis2Lef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r>
            <a:rPr lang="ru-RU" sz="1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Leelawadee" pitchFamily="34" charset="-34"/>
            </a:rPr>
            <a:t>Молодежная политика – </a:t>
          </a:r>
        </a:p>
        <a:p>
          <a:r>
            <a:rPr lang="en-US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3 298 546,46 </a:t>
          </a:r>
          <a:r>
            <a:rPr lang="ru-RU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рублей</a:t>
          </a:r>
          <a:endParaRPr lang="ru-RU" sz="2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18A87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Garamond" pitchFamily="18" charset="0"/>
            <a:cs typeface="Leelawadee" pitchFamily="34" charset="-34"/>
          </a:endParaRPr>
        </a:p>
      </dgm:t>
    </dgm:pt>
    <dgm:pt modelId="{BB68E3C9-DE41-496C-8E5C-88B2FA4E79BD}" type="parTrans" cxnId="{FB8A0ECF-A135-4EEC-BF9F-F77F31C61961}">
      <dgm:prSet/>
      <dgm:spPr/>
      <dgm:t>
        <a:bodyPr/>
        <a:lstStyle/>
        <a:p>
          <a:endParaRPr lang="ru-RU"/>
        </a:p>
      </dgm:t>
    </dgm:pt>
    <dgm:pt modelId="{E01D7A4F-C10B-4B01-B860-8E2B07FCD428}" type="sibTrans" cxnId="{FB8A0ECF-A135-4EEC-BF9F-F77F31C61961}">
      <dgm:prSet/>
      <dgm:spPr/>
      <dgm:t>
        <a:bodyPr/>
        <a:lstStyle/>
        <a:p>
          <a:endParaRPr lang="ru-RU"/>
        </a:p>
      </dgm:t>
    </dgm:pt>
    <dgm:pt modelId="{2828337F-14B5-4F0A-BFB7-DAD094223815}">
      <dgm:prSet phldrT="[Текст]" custT="1"/>
      <dgm:spPr>
        <a:gradFill flip="none" rotWithShape="0">
          <a:gsLst>
            <a:gs pos="0">
              <a:srgbClr val="9BE5FF"/>
            </a:gs>
            <a:gs pos="50000">
              <a:schemeClr val="accent3">
                <a:lumMod val="60000"/>
                <a:lumOff val="40000"/>
              </a:schemeClr>
            </a:gs>
            <a:gs pos="99000">
              <a:srgbClr val="FF99FF"/>
            </a:gs>
          </a:gsLst>
          <a:lin ang="5400000" scaled="1"/>
          <a:tileRect/>
        </a:gradFill>
        <a:scene3d>
          <a:camera prst="isometricOffAxis2Lef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r>
            <a:rPr lang="ru-RU" sz="1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Leelawadee" pitchFamily="34" charset="-34"/>
            </a:rPr>
            <a:t>Другие вопросы в области образования – </a:t>
          </a:r>
        </a:p>
        <a:p>
          <a:r>
            <a:rPr lang="ru-RU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55 859 525,14 рублей</a:t>
          </a:r>
          <a:endParaRPr lang="ru-RU" sz="2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18A87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Garamond" pitchFamily="18" charset="0"/>
            <a:cs typeface="Leelawadee" pitchFamily="34" charset="-34"/>
          </a:endParaRPr>
        </a:p>
      </dgm:t>
    </dgm:pt>
    <dgm:pt modelId="{A68D7B9D-ADF7-426F-9F0D-3029FF7FD562}" type="parTrans" cxnId="{3CE3141D-78B2-4319-8A27-E03C47772241}">
      <dgm:prSet/>
      <dgm:spPr/>
      <dgm:t>
        <a:bodyPr/>
        <a:lstStyle/>
        <a:p>
          <a:endParaRPr lang="ru-RU"/>
        </a:p>
      </dgm:t>
    </dgm:pt>
    <dgm:pt modelId="{321CD601-1F98-42BD-8939-45A19C603E68}" type="sibTrans" cxnId="{3CE3141D-78B2-4319-8A27-E03C47772241}">
      <dgm:prSet/>
      <dgm:spPr/>
      <dgm:t>
        <a:bodyPr/>
        <a:lstStyle/>
        <a:p>
          <a:endParaRPr lang="ru-RU"/>
        </a:p>
      </dgm:t>
    </dgm:pt>
    <dgm:pt modelId="{A1350D40-8D4D-49C8-844D-4FB2597DEA8B}">
      <dgm:prSet phldrT="[Текст]" custT="1"/>
      <dgm:spPr>
        <a:gradFill flip="none" rotWithShape="0">
          <a:gsLst>
            <a:gs pos="0">
              <a:schemeClr val="accent4">
                <a:lumMod val="40000"/>
                <a:lumOff val="60000"/>
              </a:schemeClr>
            </a:gs>
            <a:gs pos="50000">
              <a:srgbClr val="66FF66">
                <a:shade val="67500"/>
                <a:satMod val="115000"/>
              </a:srgbClr>
            </a:gs>
            <a:gs pos="100000">
              <a:srgbClr val="66FF66">
                <a:shade val="100000"/>
                <a:satMod val="115000"/>
              </a:srgbClr>
            </a:gs>
          </a:gsLst>
          <a:lin ang="13500000" scaled="1"/>
          <a:tileRect/>
        </a:gradFill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isometricOffAxis2Lef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r>
            <a:rPr lang="ru-RU" sz="1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Leelawadee" pitchFamily="34" charset="-34"/>
            </a:rPr>
            <a:t>Дошкольное образование –</a:t>
          </a:r>
        </a:p>
        <a:p>
          <a:r>
            <a:rPr lang="en-US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45 415 789,95 </a:t>
          </a:r>
          <a:r>
            <a:rPr lang="ru-RU" sz="2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 рублей</a:t>
          </a:r>
          <a:endParaRPr lang="ru-RU" sz="2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18A87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Garamond" pitchFamily="18" charset="0"/>
            <a:cs typeface="Leelawadee" pitchFamily="34" charset="-34"/>
          </a:endParaRPr>
        </a:p>
      </dgm:t>
    </dgm:pt>
    <dgm:pt modelId="{8123799E-2714-486F-8CCA-0113DA3B8C98}" type="sibTrans" cxnId="{9061CACB-0406-4E4F-996E-3914F746EC28}">
      <dgm:prSet/>
      <dgm:spPr/>
      <dgm:t>
        <a:bodyPr/>
        <a:lstStyle/>
        <a:p>
          <a:endParaRPr lang="ru-RU"/>
        </a:p>
      </dgm:t>
    </dgm:pt>
    <dgm:pt modelId="{243C80EB-E125-49FA-A693-37B2EA44E3F6}" type="parTrans" cxnId="{9061CACB-0406-4E4F-996E-3914F746EC28}">
      <dgm:prSet/>
      <dgm:spPr/>
      <dgm:t>
        <a:bodyPr/>
        <a:lstStyle/>
        <a:p>
          <a:endParaRPr lang="ru-RU"/>
        </a:p>
      </dgm:t>
    </dgm:pt>
    <dgm:pt modelId="{F50A0BEA-8846-4934-B815-05C543FFFC7A}" type="pres">
      <dgm:prSet presAssocID="{BDB52B0A-35C1-451B-BC1A-D49CBCF1969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1B77C3C6-6710-45B0-956E-260125F6DB83}" type="pres">
      <dgm:prSet presAssocID="{BDB52B0A-35C1-451B-BC1A-D49CBCF19692}" presName="pyramid" presStyleLbl="node1" presStyleIdx="0" presStyleCnt="1" custAng="0" custScaleX="124386"/>
      <dgm:spPr>
        <a:prstGeom prst="donut">
          <a:avLst/>
        </a:prstGeom>
        <a:gradFill flip="none" rotWithShape="0">
          <a:gsLst>
            <a:gs pos="0">
              <a:schemeClr val="bg2">
                <a:lumMod val="50000"/>
              </a:schemeClr>
            </a:gs>
            <a:gs pos="50000">
              <a:schemeClr val="accent6">
                <a:lumMod val="60000"/>
                <a:lumOff val="4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  <a:tileRect/>
        </a:gra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endParaRPr lang="ru-RU"/>
        </a:p>
      </dgm:t>
    </dgm:pt>
    <dgm:pt modelId="{58F55189-DDD8-453E-9106-13324AE3D185}" type="pres">
      <dgm:prSet presAssocID="{BDB52B0A-35C1-451B-BC1A-D49CBCF19692}" presName="theList" presStyleCnt="0"/>
      <dgm:spPr/>
      <dgm:t>
        <a:bodyPr/>
        <a:lstStyle/>
        <a:p>
          <a:endParaRPr lang="ru-RU"/>
        </a:p>
      </dgm:t>
    </dgm:pt>
    <dgm:pt modelId="{1CF21276-CC94-4104-B611-7E505652F5AE}" type="pres">
      <dgm:prSet presAssocID="{A1350D40-8D4D-49C8-844D-4FB2597DEA8B}" presName="aNode" presStyleLbl="fgAcc1" presStyleIdx="0" presStyleCnt="6" custScaleX="176923" custScaleY="239760" custLinFactY="-102837" custLinFactNeighborX="-1282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EA89C0-50C2-485D-ADB4-621F3ADDFF6A}" type="pres">
      <dgm:prSet presAssocID="{A1350D40-8D4D-49C8-844D-4FB2597DEA8B}" presName="aSpace" presStyleCnt="0"/>
      <dgm:spPr/>
      <dgm:t>
        <a:bodyPr/>
        <a:lstStyle/>
        <a:p>
          <a:endParaRPr lang="ru-RU"/>
        </a:p>
      </dgm:t>
    </dgm:pt>
    <dgm:pt modelId="{91744966-8927-4E08-9D68-9873CCE33729}" type="pres">
      <dgm:prSet presAssocID="{93E4487F-D8D8-49C6-BEFE-3188113338B5}" presName="aNode" presStyleLbl="fgAcc1" presStyleIdx="1" presStyleCnt="6" custScaleX="174359" custScaleY="212774" custLinFactY="-72431" custLinFactNeighborX="-28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59A243-A26B-4BBB-AF16-119FFFD39FE4}" type="pres">
      <dgm:prSet presAssocID="{93E4487F-D8D8-49C6-BEFE-3188113338B5}" presName="aSpace" presStyleCnt="0"/>
      <dgm:spPr/>
      <dgm:t>
        <a:bodyPr/>
        <a:lstStyle/>
        <a:p>
          <a:endParaRPr lang="ru-RU"/>
        </a:p>
      </dgm:t>
    </dgm:pt>
    <dgm:pt modelId="{A4018A66-7230-4DCD-8C1C-2211CA8CFA92}" type="pres">
      <dgm:prSet presAssocID="{2B9715DB-3B71-42C2-AB89-DA7F8B491242}" presName="aNode" presStyleLbl="fgAcc1" presStyleIdx="2" presStyleCnt="6" custScaleX="174359" custScaleY="266126" custLinFactY="-7948" custLinFactNeighborX="-28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3ABC9C-4626-47B1-B230-76D98D4AD88D}" type="pres">
      <dgm:prSet presAssocID="{2B9715DB-3B71-42C2-AB89-DA7F8B491242}" presName="aSpace" presStyleCnt="0"/>
      <dgm:spPr/>
      <dgm:t>
        <a:bodyPr/>
        <a:lstStyle/>
        <a:p>
          <a:endParaRPr lang="ru-RU"/>
        </a:p>
      </dgm:t>
    </dgm:pt>
    <dgm:pt modelId="{E939ED04-9DD3-443C-A4C8-F077ACC4A102}" type="pres">
      <dgm:prSet presAssocID="{1E3BAFCF-9311-466E-9E4A-957536BF04E8}" presName="aNode" presStyleLbl="fgAcc1" presStyleIdx="3" presStyleCnt="6" custScaleX="174359" custScaleY="315503" custLinFactY="3237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A3CC95-04C6-4611-8AD4-F0462C2EADEF}" type="pres">
      <dgm:prSet presAssocID="{1E3BAFCF-9311-466E-9E4A-957536BF04E8}" presName="aSpace" presStyleCnt="0"/>
      <dgm:spPr/>
      <dgm:t>
        <a:bodyPr/>
        <a:lstStyle/>
        <a:p>
          <a:endParaRPr lang="ru-RU"/>
        </a:p>
      </dgm:t>
    </dgm:pt>
    <dgm:pt modelId="{62B45263-82E0-4965-9D54-3C0488F9C373}" type="pres">
      <dgm:prSet presAssocID="{75122676-B85C-4AF6-B016-C5822DCB2B6B}" presName="aNode" presStyleLbl="fgAcc1" presStyleIdx="4" presStyleCnt="6" custScaleX="174359" custScaleY="249480" custLinFactY="52031" custLinFactNeighborX="-28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8747AF-4D16-4CC6-B0D4-ED2ED9370E63}" type="pres">
      <dgm:prSet presAssocID="{75122676-B85C-4AF6-B016-C5822DCB2B6B}" presName="aSpace" presStyleCnt="0"/>
      <dgm:spPr/>
      <dgm:t>
        <a:bodyPr/>
        <a:lstStyle/>
        <a:p>
          <a:endParaRPr lang="ru-RU"/>
        </a:p>
      </dgm:t>
    </dgm:pt>
    <dgm:pt modelId="{F4C87CDD-DF98-406D-A422-874D7EF8EF38}" type="pres">
      <dgm:prSet presAssocID="{2828337F-14B5-4F0A-BFB7-DAD094223815}" presName="aNode" presStyleLbl="fgAcc1" presStyleIdx="5" presStyleCnt="6" custScaleX="174359" custScaleY="246212" custLinFactY="102636" custLinFactNeighborX="-280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16C79B-0850-435B-8482-539060BB90E1}" type="pres">
      <dgm:prSet presAssocID="{2828337F-14B5-4F0A-BFB7-DAD094223815}" presName="aSpace" presStyleCnt="0"/>
      <dgm:spPr/>
      <dgm:t>
        <a:bodyPr/>
        <a:lstStyle/>
        <a:p>
          <a:endParaRPr lang="ru-RU"/>
        </a:p>
      </dgm:t>
    </dgm:pt>
  </dgm:ptLst>
  <dgm:cxnLst>
    <dgm:cxn modelId="{F7436C7D-37B0-4782-806F-AA25DD3FD1C6}" srcId="{BDB52B0A-35C1-451B-BC1A-D49CBCF19692}" destId="{2B9715DB-3B71-42C2-AB89-DA7F8B491242}" srcOrd="2" destOrd="0" parTransId="{D25594CF-3AD5-4A32-BAFA-F2A4B29081DF}" sibTransId="{F68FF05E-7FEA-41FB-8010-53675BBBAE0D}"/>
    <dgm:cxn modelId="{91159459-8D7F-4C36-86A8-F5A43D42A62A}" type="presOf" srcId="{1E3BAFCF-9311-466E-9E4A-957536BF04E8}" destId="{E939ED04-9DD3-443C-A4C8-F077ACC4A102}" srcOrd="0" destOrd="0" presId="urn:microsoft.com/office/officeart/2005/8/layout/pyramid2"/>
    <dgm:cxn modelId="{FE9A384D-2905-4229-96BD-D4FD14B0B309}" srcId="{BDB52B0A-35C1-451B-BC1A-D49CBCF19692}" destId="{1E3BAFCF-9311-466E-9E4A-957536BF04E8}" srcOrd="3" destOrd="0" parTransId="{35D8E5B6-64F2-4DC8-B679-12F1970E4E5F}" sibTransId="{B58FFFE6-09B9-4D78-B342-D7AB317CE82B}"/>
    <dgm:cxn modelId="{FB8A0ECF-A135-4EEC-BF9F-F77F31C61961}" srcId="{BDB52B0A-35C1-451B-BC1A-D49CBCF19692}" destId="{75122676-B85C-4AF6-B016-C5822DCB2B6B}" srcOrd="4" destOrd="0" parTransId="{BB68E3C9-DE41-496C-8E5C-88B2FA4E79BD}" sibTransId="{E01D7A4F-C10B-4B01-B860-8E2B07FCD428}"/>
    <dgm:cxn modelId="{E03A9ACD-F729-4AD2-9973-CFB5DC585BFD}" type="presOf" srcId="{2828337F-14B5-4F0A-BFB7-DAD094223815}" destId="{F4C87CDD-DF98-406D-A422-874D7EF8EF38}" srcOrd="0" destOrd="0" presId="urn:microsoft.com/office/officeart/2005/8/layout/pyramid2"/>
    <dgm:cxn modelId="{442E69A0-4DAD-46C8-80CD-F05E155FCC95}" type="presOf" srcId="{BDB52B0A-35C1-451B-BC1A-D49CBCF19692}" destId="{F50A0BEA-8846-4934-B815-05C543FFFC7A}" srcOrd="0" destOrd="0" presId="urn:microsoft.com/office/officeart/2005/8/layout/pyramid2"/>
    <dgm:cxn modelId="{33CB448C-26E9-4298-B9D5-E93B628CF543}" srcId="{BDB52B0A-35C1-451B-BC1A-D49CBCF19692}" destId="{93E4487F-D8D8-49C6-BEFE-3188113338B5}" srcOrd="1" destOrd="0" parTransId="{3687334B-6A7D-4C9A-A549-DC76D69EE9FE}" sibTransId="{3DAAA1B9-10F1-4095-A029-8DC01EE0A12A}"/>
    <dgm:cxn modelId="{9061CACB-0406-4E4F-996E-3914F746EC28}" srcId="{BDB52B0A-35C1-451B-BC1A-D49CBCF19692}" destId="{A1350D40-8D4D-49C8-844D-4FB2597DEA8B}" srcOrd="0" destOrd="0" parTransId="{243C80EB-E125-49FA-A693-37B2EA44E3F6}" sibTransId="{8123799E-2714-486F-8CCA-0113DA3B8C98}"/>
    <dgm:cxn modelId="{AE2D098B-757B-4DA0-A6A0-9D1899E0B0B2}" type="presOf" srcId="{2B9715DB-3B71-42C2-AB89-DA7F8B491242}" destId="{A4018A66-7230-4DCD-8C1C-2211CA8CFA92}" srcOrd="0" destOrd="0" presId="urn:microsoft.com/office/officeart/2005/8/layout/pyramid2"/>
    <dgm:cxn modelId="{3CE3141D-78B2-4319-8A27-E03C47772241}" srcId="{BDB52B0A-35C1-451B-BC1A-D49CBCF19692}" destId="{2828337F-14B5-4F0A-BFB7-DAD094223815}" srcOrd="5" destOrd="0" parTransId="{A68D7B9D-ADF7-426F-9F0D-3029FF7FD562}" sibTransId="{321CD601-1F98-42BD-8939-45A19C603E68}"/>
    <dgm:cxn modelId="{403E3512-44B6-4E71-B11D-EB1AA0F0513C}" type="presOf" srcId="{75122676-B85C-4AF6-B016-C5822DCB2B6B}" destId="{62B45263-82E0-4965-9D54-3C0488F9C373}" srcOrd="0" destOrd="0" presId="urn:microsoft.com/office/officeart/2005/8/layout/pyramid2"/>
    <dgm:cxn modelId="{5733BDDB-C199-44B8-AC15-B3DF8CBA8F53}" type="presOf" srcId="{A1350D40-8D4D-49C8-844D-4FB2597DEA8B}" destId="{1CF21276-CC94-4104-B611-7E505652F5AE}" srcOrd="0" destOrd="0" presId="urn:microsoft.com/office/officeart/2005/8/layout/pyramid2"/>
    <dgm:cxn modelId="{CC52FF31-1EF2-441A-BD28-418F5DA526EC}" type="presOf" srcId="{93E4487F-D8D8-49C6-BEFE-3188113338B5}" destId="{91744966-8927-4E08-9D68-9873CCE33729}" srcOrd="0" destOrd="0" presId="urn:microsoft.com/office/officeart/2005/8/layout/pyramid2"/>
    <dgm:cxn modelId="{2992CA70-212F-4DF3-885C-802E830701DD}" type="presParOf" srcId="{F50A0BEA-8846-4934-B815-05C543FFFC7A}" destId="{1B77C3C6-6710-45B0-956E-260125F6DB83}" srcOrd="0" destOrd="0" presId="urn:microsoft.com/office/officeart/2005/8/layout/pyramid2"/>
    <dgm:cxn modelId="{B5B45CE8-374A-461C-9A06-4AEB32160A68}" type="presParOf" srcId="{F50A0BEA-8846-4934-B815-05C543FFFC7A}" destId="{58F55189-DDD8-453E-9106-13324AE3D185}" srcOrd="1" destOrd="0" presId="urn:microsoft.com/office/officeart/2005/8/layout/pyramid2"/>
    <dgm:cxn modelId="{0F83981F-5E5B-4EBB-A638-31185318571D}" type="presParOf" srcId="{58F55189-DDD8-453E-9106-13324AE3D185}" destId="{1CF21276-CC94-4104-B611-7E505652F5AE}" srcOrd="0" destOrd="0" presId="urn:microsoft.com/office/officeart/2005/8/layout/pyramid2"/>
    <dgm:cxn modelId="{4F3430EA-BA71-4EA3-81D1-0ED6C8784E7D}" type="presParOf" srcId="{58F55189-DDD8-453E-9106-13324AE3D185}" destId="{9AEA89C0-50C2-485D-ADB4-621F3ADDFF6A}" srcOrd="1" destOrd="0" presId="urn:microsoft.com/office/officeart/2005/8/layout/pyramid2"/>
    <dgm:cxn modelId="{83D0F2C9-176B-446A-8E4E-4CDB01CA646D}" type="presParOf" srcId="{58F55189-DDD8-453E-9106-13324AE3D185}" destId="{91744966-8927-4E08-9D68-9873CCE33729}" srcOrd="2" destOrd="0" presId="urn:microsoft.com/office/officeart/2005/8/layout/pyramid2"/>
    <dgm:cxn modelId="{A2813605-8E24-49FE-9535-CA8AA69C9A02}" type="presParOf" srcId="{58F55189-DDD8-453E-9106-13324AE3D185}" destId="{7C59A243-A26B-4BBB-AF16-119FFFD39FE4}" srcOrd="3" destOrd="0" presId="urn:microsoft.com/office/officeart/2005/8/layout/pyramid2"/>
    <dgm:cxn modelId="{B81DC347-9A9D-410F-A998-B3E3AC2E2662}" type="presParOf" srcId="{58F55189-DDD8-453E-9106-13324AE3D185}" destId="{A4018A66-7230-4DCD-8C1C-2211CA8CFA92}" srcOrd="4" destOrd="0" presId="urn:microsoft.com/office/officeart/2005/8/layout/pyramid2"/>
    <dgm:cxn modelId="{54DCDD16-F958-4BD4-A866-3D950FEF77EA}" type="presParOf" srcId="{58F55189-DDD8-453E-9106-13324AE3D185}" destId="{6A3ABC9C-4626-47B1-B230-76D98D4AD88D}" srcOrd="5" destOrd="0" presId="urn:microsoft.com/office/officeart/2005/8/layout/pyramid2"/>
    <dgm:cxn modelId="{7CC18277-49C1-4505-B19E-A1644B53BAB3}" type="presParOf" srcId="{58F55189-DDD8-453E-9106-13324AE3D185}" destId="{E939ED04-9DD3-443C-A4C8-F077ACC4A102}" srcOrd="6" destOrd="0" presId="urn:microsoft.com/office/officeart/2005/8/layout/pyramid2"/>
    <dgm:cxn modelId="{5097765B-17A6-48CB-94B4-C9D0EB42E62D}" type="presParOf" srcId="{58F55189-DDD8-453E-9106-13324AE3D185}" destId="{C7A3CC95-04C6-4611-8AD4-F0462C2EADEF}" srcOrd="7" destOrd="0" presId="urn:microsoft.com/office/officeart/2005/8/layout/pyramid2"/>
    <dgm:cxn modelId="{162D22CF-8FD9-45A4-9327-A23AFD325D35}" type="presParOf" srcId="{58F55189-DDD8-453E-9106-13324AE3D185}" destId="{62B45263-82E0-4965-9D54-3C0488F9C373}" srcOrd="8" destOrd="0" presId="urn:microsoft.com/office/officeart/2005/8/layout/pyramid2"/>
    <dgm:cxn modelId="{F89EC5FD-0729-4187-8ED7-FB1688C2E456}" type="presParOf" srcId="{58F55189-DDD8-453E-9106-13324AE3D185}" destId="{DB8747AF-4D16-4CC6-B0D4-ED2ED9370E63}" srcOrd="9" destOrd="0" presId="urn:microsoft.com/office/officeart/2005/8/layout/pyramid2"/>
    <dgm:cxn modelId="{0E8AED91-2E30-4350-8D8F-349DDE41C2A4}" type="presParOf" srcId="{58F55189-DDD8-453E-9106-13324AE3D185}" destId="{F4C87CDD-DF98-406D-A422-874D7EF8EF38}" srcOrd="10" destOrd="0" presId="urn:microsoft.com/office/officeart/2005/8/layout/pyramid2"/>
    <dgm:cxn modelId="{568D04B0-4175-41BC-913E-AEC3D7C8EFF0}" type="presParOf" srcId="{58F55189-DDD8-453E-9106-13324AE3D185}" destId="{E516C79B-0850-435B-8482-539060BB90E1}" srcOrd="11" destOrd="0" presId="urn:microsoft.com/office/officeart/2005/8/layout/pyramid2"/>
  </dgm:cxnLst>
  <dgm:bg/>
  <dgm:whole>
    <a:effectLst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2653C32-536C-48A4-BA49-C0D769020AF7}" type="doc">
      <dgm:prSet loTypeId="urn:microsoft.com/office/officeart/2005/8/layout/list1" loCatId="list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27FDE45-32B8-4389-AB6E-A71502016E7F}">
      <dgm:prSet phldrT="[Текст]" custT="1"/>
      <dgm:spPr>
        <a:gradFill flip="none" rotWithShape="0">
          <a:gsLst>
            <a:gs pos="0">
              <a:srgbClr val="008000"/>
            </a:gs>
            <a:gs pos="50000">
              <a:srgbClr val="FFFF00"/>
            </a:gs>
            <a:gs pos="100000">
              <a:schemeClr val="accent3">
                <a:lumMod val="75000"/>
              </a:schemeClr>
            </a:gs>
          </a:gsLst>
          <a:path path="circle">
            <a:fillToRect l="100000" b="100000"/>
          </a:path>
          <a:tileRect t="-100000" r="-100000"/>
        </a:gradFill>
        <a:effectLst>
          <a:glow rad="63500">
            <a:schemeClr val="accent5">
              <a:satMod val="175000"/>
              <a:alpha val="40000"/>
            </a:schemeClr>
          </a:glow>
        </a:effectLst>
        <a:scene3d>
          <a:camera prst="perspectiveRight"/>
          <a:lightRig rig="chilly" dir="t"/>
        </a:scene3d>
        <a:sp3d prstMaterial="translucentPowder">
          <a:bevelT w="127000" h="25400" prst="softRound"/>
        </a:sp3d>
      </dgm:spPr>
      <dgm:t>
        <a:bodyPr/>
        <a:lstStyle/>
        <a:p>
          <a:r>
            <a:rPr lang="ru-RU" sz="2000" dirty="0" smtClean="0">
              <a:solidFill>
                <a:srgbClr val="00B050"/>
              </a:solidFill>
              <a:latin typeface="Palatino Linotype" pitchFamily="18" charset="0"/>
            </a:rPr>
            <a:t>Культура</a:t>
          </a:r>
          <a:endParaRPr lang="ru-RU" sz="2000" dirty="0">
            <a:solidFill>
              <a:srgbClr val="00B050"/>
            </a:solidFill>
            <a:latin typeface="Palatino Linotype" pitchFamily="18" charset="0"/>
          </a:endParaRPr>
        </a:p>
      </dgm:t>
    </dgm:pt>
    <dgm:pt modelId="{67DAE7D9-FFB7-40B1-BC18-2380A14561C0}" type="parTrans" cxnId="{DC0CDF86-2BEC-4D41-9ED3-550DB361583A}">
      <dgm:prSet/>
      <dgm:spPr/>
      <dgm:t>
        <a:bodyPr/>
        <a:lstStyle/>
        <a:p>
          <a:endParaRPr lang="ru-RU"/>
        </a:p>
      </dgm:t>
    </dgm:pt>
    <dgm:pt modelId="{10037239-8294-42D9-B065-9AFA6C9B2939}" type="sibTrans" cxnId="{DC0CDF86-2BEC-4D41-9ED3-550DB361583A}">
      <dgm:prSet/>
      <dgm:spPr/>
      <dgm:t>
        <a:bodyPr/>
        <a:lstStyle/>
        <a:p>
          <a:endParaRPr lang="ru-RU"/>
        </a:p>
      </dgm:t>
    </dgm:pt>
    <dgm:pt modelId="{0D9D67CD-EA18-4879-BCF0-80432D83D1F9}">
      <dgm:prSet phldrT="[Текст]" custT="1"/>
      <dgm:spPr>
        <a:gradFill rotWithShape="0">
          <a:gsLst>
            <a:gs pos="0">
              <a:schemeClr val="accent3">
                <a:lumMod val="75000"/>
              </a:schemeClr>
            </a:gs>
            <a:gs pos="50000">
              <a:srgbClr val="FFFF00"/>
            </a:gs>
            <a:gs pos="100000">
              <a:schemeClr val="accent1">
                <a:lumMod val="75000"/>
              </a:schemeClr>
            </a:gs>
          </a:gsLst>
          <a:path path="circle">
            <a:fillToRect l="100000" b="100000"/>
          </a:path>
        </a:gradFill>
        <a:effectLst>
          <a:glow rad="139700">
            <a:schemeClr val="accent2">
              <a:satMod val="175000"/>
              <a:alpha val="40000"/>
            </a:schemeClr>
          </a:glow>
        </a:effectLst>
        <a:scene3d>
          <a:camera prst="perspectiveRight"/>
          <a:lightRig rig="chilly" dir="t"/>
        </a:scene3d>
        <a:sp3d prstMaterial="translucentPowder">
          <a:bevelT w="127000" h="25400" prst="softRound"/>
        </a:sp3d>
      </dgm:spPr>
      <dgm:t>
        <a:bodyPr/>
        <a:lstStyle/>
        <a:p>
          <a:r>
            <a:rPr lang="ru-RU" sz="2000" dirty="0" smtClean="0">
              <a:solidFill>
                <a:schemeClr val="bg2">
                  <a:lumMod val="25000"/>
                </a:schemeClr>
              </a:solidFill>
              <a:latin typeface="Palatino Linotype" pitchFamily="18" charset="0"/>
            </a:rPr>
            <a:t>Другие вопросы в области культуры, кинематографии</a:t>
          </a:r>
          <a:endParaRPr lang="ru-RU" sz="2000" dirty="0">
            <a:solidFill>
              <a:schemeClr val="bg2">
                <a:lumMod val="25000"/>
              </a:schemeClr>
            </a:solidFill>
            <a:latin typeface="Palatino Linotype" pitchFamily="18" charset="0"/>
          </a:endParaRPr>
        </a:p>
      </dgm:t>
    </dgm:pt>
    <dgm:pt modelId="{0C6CA19E-85C4-422C-85A3-03A43E39D215}" type="parTrans" cxnId="{7E205F46-BD42-44E8-AEE3-677452C21F8D}">
      <dgm:prSet/>
      <dgm:spPr/>
      <dgm:t>
        <a:bodyPr/>
        <a:lstStyle/>
        <a:p>
          <a:endParaRPr lang="ru-RU"/>
        </a:p>
      </dgm:t>
    </dgm:pt>
    <dgm:pt modelId="{C45083B1-503C-410C-BE90-D72D5D064E0E}" type="sibTrans" cxnId="{7E205F46-BD42-44E8-AEE3-677452C21F8D}">
      <dgm:prSet/>
      <dgm:spPr/>
      <dgm:t>
        <a:bodyPr/>
        <a:lstStyle/>
        <a:p>
          <a:endParaRPr lang="ru-RU"/>
        </a:p>
      </dgm:t>
    </dgm:pt>
    <dgm:pt modelId="{D7A0861D-B50B-4766-B548-3C4DB3B46925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92D050"/>
            </a:gs>
            <a:gs pos="40000">
              <a:schemeClr val="dk1">
                <a:tint val="55000"/>
                <a:satMod val="130000"/>
              </a:schemeClr>
            </a:gs>
            <a:gs pos="50000">
              <a:schemeClr val="dk1">
                <a:tint val="59000"/>
                <a:satMod val="130000"/>
              </a:schemeClr>
            </a:gs>
            <a:gs pos="65000">
              <a:schemeClr val="dk1">
                <a:tint val="55000"/>
                <a:satMod val="130000"/>
              </a:schemeClr>
            </a:gs>
            <a:gs pos="100000">
              <a:srgbClr val="FFFF99"/>
            </a:gs>
          </a:gsLst>
        </a:gradFill>
      </dgm:spPr>
      <dgm:t>
        <a:bodyPr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r>
            <a:rPr lang="ru-RU" sz="2400" b="1" cap="all" spc="0" dirty="0" smtClean="0">
              <a:ln/>
              <a:solidFill>
                <a:schemeClr val="accent5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Microsoft YaHei" pitchFamily="34" charset="-122"/>
              <a:ea typeface="Microsoft YaHei" pitchFamily="34" charset="-122"/>
              <a:cs typeface="Simplified Arabic Fixed" pitchFamily="49" charset="-78"/>
            </a:rPr>
            <a:t>19 973 464,46 рублей</a:t>
          </a:r>
          <a:endParaRPr lang="ru-RU" sz="2400" b="1" cap="all" spc="0" dirty="0">
            <a:ln/>
            <a:solidFill>
              <a:schemeClr val="accent5">
                <a:lumMod val="75000"/>
              </a:schemeClr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  <a:latin typeface="Microsoft YaHei" pitchFamily="34" charset="-122"/>
            <a:ea typeface="Microsoft YaHei" pitchFamily="34" charset="-122"/>
            <a:cs typeface="Simplified Arabic Fixed" pitchFamily="49" charset="-78"/>
          </a:endParaRPr>
        </a:p>
      </dgm:t>
    </dgm:pt>
    <dgm:pt modelId="{D8CB71E0-00AA-49C3-800C-AAA0F0973A55}" type="parTrans" cxnId="{7873941F-0838-45AC-BF05-FFCA6B65DE5F}">
      <dgm:prSet/>
      <dgm:spPr/>
      <dgm:t>
        <a:bodyPr/>
        <a:lstStyle/>
        <a:p>
          <a:endParaRPr lang="ru-RU"/>
        </a:p>
      </dgm:t>
    </dgm:pt>
    <dgm:pt modelId="{59DAB194-AF4F-46D6-8419-CA8DA7045390}" type="sibTrans" cxnId="{7873941F-0838-45AC-BF05-FFCA6B65DE5F}">
      <dgm:prSet/>
      <dgm:spPr/>
      <dgm:t>
        <a:bodyPr/>
        <a:lstStyle/>
        <a:p>
          <a:endParaRPr lang="ru-RU"/>
        </a:p>
      </dgm:t>
    </dgm:pt>
    <dgm:pt modelId="{75EF2C78-018C-41FD-ABB9-3A19EE41B9DC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AAC5FC"/>
            </a:gs>
            <a:gs pos="40000">
              <a:schemeClr val="dk1">
                <a:tint val="55000"/>
                <a:satMod val="130000"/>
              </a:schemeClr>
            </a:gs>
            <a:gs pos="50000">
              <a:schemeClr val="dk1">
                <a:tint val="59000"/>
                <a:satMod val="130000"/>
              </a:schemeClr>
            </a:gs>
            <a:gs pos="65000">
              <a:schemeClr val="dk1">
                <a:tint val="55000"/>
                <a:satMod val="130000"/>
              </a:schemeClr>
            </a:gs>
            <a:gs pos="100000">
              <a:srgbClr val="FF99FF"/>
            </a:gs>
          </a:gsLst>
        </a:gradFill>
      </dgm:spPr>
      <dgm:t>
        <a:bodyPr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r>
            <a:rPr lang="ru-RU" sz="2400" b="1" cap="all" spc="0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Microsoft YaHei" pitchFamily="34" charset="-122"/>
              <a:ea typeface="Microsoft YaHei" pitchFamily="34" charset="-122"/>
              <a:cs typeface="Simplified Arabic Fixed" pitchFamily="49" charset="-78"/>
            </a:rPr>
            <a:t>32 510 623,06 рублей</a:t>
          </a:r>
          <a:endParaRPr lang="ru-RU" sz="2400" b="1" cap="all" spc="0" dirty="0">
            <a:ln/>
            <a:solidFill>
              <a:srgbClr val="00B050"/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  <a:latin typeface="Microsoft YaHei" pitchFamily="34" charset="-122"/>
            <a:ea typeface="Microsoft YaHei" pitchFamily="34" charset="-122"/>
            <a:cs typeface="Simplified Arabic Fixed" pitchFamily="49" charset="-78"/>
          </a:endParaRPr>
        </a:p>
      </dgm:t>
    </dgm:pt>
    <dgm:pt modelId="{07CBD02F-3626-47BC-A226-C9F45A0B0695}" type="parTrans" cxnId="{896A10B8-F696-4303-BDF7-E0B8F2D0D2D6}">
      <dgm:prSet/>
      <dgm:spPr/>
      <dgm:t>
        <a:bodyPr/>
        <a:lstStyle/>
        <a:p>
          <a:endParaRPr lang="ru-RU"/>
        </a:p>
      </dgm:t>
    </dgm:pt>
    <dgm:pt modelId="{42640AA2-FEEC-45C8-BA5B-088D7888E595}" type="sibTrans" cxnId="{896A10B8-F696-4303-BDF7-E0B8F2D0D2D6}">
      <dgm:prSet/>
      <dgm:spPr/>
      <dgm:t>
        <a:bodyPr/>
        <a:lstStyle/>
        <a:p>
          <a:endParaRPr lang="ru-RU"/>
        </a:p>
      </dgm:t>
    </dgm:pt>
    <dgm:pt modelId="{7EE8BF46-D806-4DAE-B3C1-FDAA2D67D3BB}" type="pres">
      <dgm:prSet presAssocID="{62653C32-536C-48A4-BA49-C0D769020A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61D264-9F0A-48CB-B6C7-F66D69274724}" type="pres">
      <dgm:prSet presAssocID="{A27FDE45-32B8-4389-AB6E-A71502016E7F}" presName="parentLin" presStyleCnt="0"/>
      <dgm:spPr/>
      <dgm:t>
        <a:bodyPr/>
        <a:lstStyle/>
        <a:p>
          <a:endParaRPr lang="ru-RU"/>
        </a:p>
      </dgm:t>
    </dgm:pt>
    <dgm:pt modelId="{7FB69D6C-5AC5-4A16-850C-1B7749A27D09}" type="pres">
      <dgm:prSet presAssocID="{A27FDE45-32B8-4389-AB6E-A71502016E7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B2CC37CB-EC94-4123-BBA7-3B3D39BD7E62}" type="pres">
      <dgm:prSet presAssocID="{A27FDE45-32B8-4389-AB6E-A71502016E7F}" presName="parentText" presStyleLbl="node1" presStyleIdx="0" presStyleCnt="2" custScaleX="1223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7990CB-CE5D-482D-8DFA-FDC53C3ACA34}" type="pres">
      <dgm:prSet presAssocID="{A27FDE45-32B8-4389-AB6E-A71502016E7F}" presName="negativeSpace" presStyleCnt="0"/>
      <dgm:spPr/>
      <dgm:t>
        <a:bodyPr/>
        <a:lstStyle/>
        <a:p>
          <a:endParaRPr lang="ru-RU"/>
        </a:p>
      </dgm:t>
    </dgm:pt>
    <dgm:pt modelId="{CDE1BA12-73A8-4AA4-A94B-8815C8AB66C4}" type="pres">
      <dgm:prSet presAssocID="{A27FDE45-32B8-4389-AB6E-A71502016E7F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6D8942-F7B6-4449-85F4-57321D6A68FD}" type="pres">
      <dgm:prSet presAssocID="{10037239-8294-42D9-B065-9AFA6C9B2939}" presName="spaceBetweenRectangles" presStyleCnt="0"/>
      <dgm:spPr/>
      <dgm:t>
        <a:bodyPr/>
        <a:lstStyle/>
        <a:p>
          <a:endParaRPr lang="ru-RU"/>
        </a:p>
      </dgm:t>
    </dgm:pt>
    <dgm:pt modelId="{97237FC1-9324-4DD5-BF53-B214E4420FD9}" type="pres">
      <dgm:prSet presAssocID="{0D9D67CD-EA18-4879-BCF0-80432D83D1F9}" presName="parentLin" presStyleCnt="0"/>
      <dgm:spPr/>
      <dgm:t>
        <a:bodyPr/>
        <a:lstStyle/>
        <a:p>
          <a:endParaRPr lang="ru-RU"/>
        </a:p>
      </dgm:t>
    </dgm:pt>
    <dgm:pt modelId="{29AB1864-B7BB-46C0-99C0-86C89CD85CD0}" type="pres">
      <dgm:prSet presAssocID="{0D9D67CD-EA18-4879-BCF0-80432D83D1F9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925DDDDD-CBBE-4671-A11F-074B5122CD32}" type="pres">
      <dgm:prSet presAssocID="{0D9D67CD-EA18-4879-BCF0-80432D83D1F9}" presName="parentText" presStyleLbl="node1" presStyleIdx="1" presStyleCnt="2" custScaleX="1223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A75AD-B98B-4A4E-ACE2-8856BA46E720}" type="pres">
      <dgm:prSet presAssocID="{0D9D67CD-EA18-4879-BCF0-80432D83D1F9}" presName="negativeSpace" presStyleCnt="0"/>
      <dgm:spPr/>
      <dgm:t>
        <a:bodyPr/>
        <a:lstStyle/>
        <a:p>
          <a:endParaRPr lang="ru-RU"/>
        </a:p>
      </dgm:t>
    </dgm:pt>
    <dgm:pt modelId="{744631D6-1F69-43C7-9050-A561CB52DDA8}" type="pres">
      <dgm:prSet presAssocID="{0D9D67CD-EA18-4879-BCF0-80432D83D1F9}" presName="childText" presStyleLbl="conFgAcc1" presStyleIdx="1" presStyleCnt="2" custLinFactNeighborX="-17889" custLinFactNeighborY="-22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9D0581-D813-4F98-B94C-2250FCE97E8D}" type="presOf" srcId="{0D9D67CD-EA18-4879-BCF0-80432D83D1F9}" destId="{29AB1864-B7BB-46C0-99C0-86C89CD85CD0}" srcOrd="0" destOrd="0" presId="urn:microsoft.com/office/officeart/2005/8/layout/list1"/>
    <dgm:cxn modelId="{AFE34854-467E-4515-9733-081B1759D334}" type="presOf" srcId="{75EF2C78-018C-41FD-ABB9-3A19EE41B9DC}" destId="{744631D6-1F69-43C7-9050-A561CB52DDA8}" srcOrd="0" destOrd="0" presId="urn:microsoft.com/office/officeart/2005/8/layout/list1"/>
    <dgm:cxn modelId="{7873941F-0838-45AC-BF05-FFCA6B65DE5F}" srcId="{A27FDE45-32B8-4389-AB6E-A71502016E7F}" destId="{D7A0861D-B50B-4766-B548-3C4DB3B46925}" srcOrd="0" destOrd="0" parTransId="{D8CB71E0-00AA-49C3-800C-AAA0F0973A55}" sibTransId="{59DAB194-AF4F-46D6-8419-CA8DA7045390}"/>
    <dgm:cxn modelId="{C92EAE76-34F6-4B26-AAF6-58CFEFBF03A0}" type="presOf" srcId="{A27FDE45-32B8-4389-AB6E-A71502016E7F}" destId="{7FB69D6C-5AC5-4A16-850C-1B7749A27D09}" srcOrd="0" destOrd="0" presId="urn:microsoft.com/office/officeart/2005/8/layout/list1"/>
    <dgm:cxn modelId="{901D2614-EF9D-4174-AEE6-7C5F5F3EC05B}" type="presOf" srcId="{0D9D67CD-EA18-4879-BCF0-80432D83D1F9}" destId="{925DDDDD-CBBE-4671-A11F-074B5122CD32}" srcOrd="1" destOrd="0" presId="urn:microsoft.com/office/officeart/2005/8/layout/list1"/>
    <dgm:cxn modelId="{7E205F46-BD42-44E8-AEE3-677452C21F8D}" srcId="{62653C32-536C-48A4-BA49-C0D769020AF7}" destId="{0D9D67CD-EA18-4879-BCF0-80432D83D1F9}" srcOrd="1" destOrd="0" parTransId="{0C6CA19E-85C4-422C-85A3-03A43E39D215}" sibTransId="{C45083B1-503C-410C-BE90-D72D5D064E0E}"/>
    <dgm:cxn modelId="{67763BF5-EE4B-41C5-824E-F283A67A80A2}" type="presOf" srcId="{A27FDE45-32B8-4389-AB6E-A71502016E7F}" destId="{B2CC37CB-EC94-4123-BBA7-3B3D39BD7E62}" srcOrd="1" destOrd="0" presId="urn:microsoft.com/office/officeart/2005/8/layout/list1"/>
    <dgm:cxn modelId="{4133C996-9825-47C6-A66E-18FE18D72FF9}" type="presOf" srcId="{62653C32-536C-48A4-BA49-C0D769020AF7}" destId="{7EE8BF46-D806-4DAE-B3C1-FDAA2D67D3BB}" srcOrd="0" destOrd="0" presId="urn:microsoft.com/office/officeart/2005/8/layout/list1"/>
    <dgm:cxn modelId="{896A10B8-F696-4303-BDF7-E0B8F2D0D2D6}" srcId="{0D9D67CD-EA18-4879-BCF0-80432D83D1F9}" destId="{75EF2C78-018C-41FD-ABB9-3A19EE41B9DC}" srcOrd="0" destOrd="0" parTransId="{07CBD02F-3626-47BC-A226-C9F45A0B0695}" sibTransId="{42640AA2-FEEC-45C8-BA5B-088D7888E595}"/>
    <dgm:cxn modelId="{53479094-FFCF-485E-BEC1-3AA32836F689}" type="presOf" srcId="{D7A0861D-B50B-4766-B548-3C4DB3B46925}" destId="{CDE1BA12-73A8-4AA4-A94B-8815C8AB66C4}" srcOrd="0" destOrd="0" presId="urn:microsoft.com/office/officeart/2005/8/layout/list1"/>
    <dgm:cxn modelId="{DC0CDF86-2BEC-4D41-9ED3-550DB361583A}" srcId="{62653C32-536C-48A4-BA49-C0D769020AF7}" destId="{A27FDE45-32B8-4389-AB6E-A71502016E7F}" srcOrd="0" destOrd="0" parTransId="{67DAE7D9-FFB7-40B1-BC18-2380A14561C0}" sibTransId="{10037239-8294-42D9-B065-9AFA6C9B2939}"/>
    <dgm:cxn modelId="{4236634C-79C8-4349-9BAB-F4DBAD4DDE71}" type="presParOf" srcId="{7EE8BF46-D806-4DAE-B3C1-FDAA2D67D3BB}" destId="{D461D264-9F0A-48CB-B6C7-F66D69274724}" srcOrd="0" destOrd="0" presId="urn:microsoft.com/office/officeart/2005/8/layout/list1"/>
    <dgm:cxn modelId="{EE39458C-43C7-4046-9001-9B58B7559B03}" type="presParOf" srcId="{D461D264-9F0A-48CB-B6C7-F66D69274724}" destId="{7FB69D6C-5AC5-4A16-850C-1B7749A27D09}" srcOrd="0" destOrd="0" presId="urn:microsoft.com/office/officeart/2005/8/layout/list1"/>
    <dgm:cxn modelId="{37117BEA-299B-4EEC-A932-AA92E23767E2}" type="presParOf" srcId="{D461D264-9F0A-48CB-B6C7-F66D69274724}" destId="{B2CC37CB-EC94-4123-BBA7-3B3D39BD7E62}" srcOrd="1" destOrd="0" presId="urn:microsoft.com/office/officeart/2005/8/layout/list1"/>
    <dgm:cxn modelId="{95A8929A-E17D-430F-8614-55104F2A3882}" type="presParOf" srcId="{7EE8BF46-D806-4DAE-B3C1-FDAA2D67D3BB}" destId="{CE7990CB-CE5D-482D-8DFA-FDC53C3ACA34}" srcOrd="1" destOrd="0" presId="urn:microsoft.com/office/officeart/2005/8/layout/list1"/>
    <dgm:cxn modelId="{1AC2383B-09F9-42E5-8F8D-769286931FBB}" type="presParOf" srcId="{7EE8BF46-D806-4DAE-B3C1-FDAA2D67D3BB}" destId="{CDE1BA12-73A8-4AA4-A94B-8815C8AB66C4}" srcOrd="2" destOrd="0" presId="urn:microsoft.com/office/officeart/2005/8/layout/list1"/>
    <dgm:cxn modelId="{F1FA4AC9-6FD5-4886-8824-FD4A606AAAFB}" type="presParOf" srcId="{7EE8BF46-D806-4DAE-B3C1-FDAA2D67D3BB}" destId="{D16D8942-F7B6-4449-85F4-57321D6A68FD}" srcOrd="3" destOrd="0" presId="urn:microsoft.com/office/officeart/2005/8/layout/list1"/>
    <dgm:cxn modelId="{66BE5942-4E5A-4312-AFCA-FE5264FA249B}" type="presParOf" srcId="{7EE8BF46-D806-4DAE-B3C1-FDAA2D67D3BB}" destId="{97237FC1-9324-4DD5-BF53-B214E4420FD9}" srcOrd="4" destOrd="0" presId="urn:microsoft.com/office/officeart/2005/8/layout/list1"/>
    <dgm:cxn modelId="{69C307F4-905B-481D-8C85-7DC1ADD6BB86}" type="presParOf" srcId="{97237FC1-9324-4DD5-BF53-B214E4420FD9}" destId="{29AB1864-B7BB-46C0-99C0-86C89CD85CD0}" srcOrd="0" destOrd="0" presId="urn:microsoft.com/office/officeart/2005/8/layout/list1"/>
    <dgm:cxn modelId="{7FE2DC02-4ED3-4144-A47D-834D894460A8}" type="presParOf" srcId="{97237FC1-9324-4DD5-BF53-B214E4420FD9}" destId="{925DDDDD-CBBE-4671-A11F-074B5122CD32}" srcOrd="1" destOrd="0" presId="urn:microsoft.com/office/officeart/2005/8/layout/list1"/>
    <dgm:cxn modelId="{E24E4E77-D6C4-4A4C-825E-6E0FF1F6DF7E}" type="presParOf" srcId="{7EE8BF46-D806-4DAE-B3C1-FDAA2D67D3BB}" destId="{682A75AD-B98B-4A4E-ACE2-8856BA46E720}" srcOrd="5" destOrd="0" presId="urn:microsoft.com/office/officeart/2005/8/layout/list1"/>
    <dgm:cxn modelId="{F9A8B583-5EDE-4F24-81C8-960D0D102173}" type="presParOf" srcId="{7EE8BF46-D806-4DAE-B3C1-FDAA2D67D3BB}" destId="{744631D6-1F69-43C7-9050-A561CB52DDA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9244CC7-FB26-479E-A4C8-77BE68B50845}" type="doc">
      <dgm:prSet loTypeId="urn:microsoft.com/office/officeart/2008/layout/VerticalCurvedList" loCatId="list" qsTypeId="urn:microsoft.com/office/officeart/2005/8/quickstyle/3d5" qsCatId="3D" csTypeId="urn:microsoft.com/office/officeart/2005/8/colors/colorful2" csCatId="colorful" phldr="1"/>
      <dgm:spPr>
        <a:scene3d>
          <a:camera prst="perspectiveHeroicExtremeRightFacing" zoom="95000"/>
          <a:lightRig rig="flat" dir="t"/>
        </a:scene3d>
      </dgm:spPr>
      <dgm:t>
        <a:bodyPr/>
        <a:lstStyle/>
        <a:p>
          <a:endParaRPr lang="ru-RU"/>
        </a:p>
      </dgm:t>
    </dgm:pt>
    <dgm:pt modelId="{1B406632-AC16-46D3-8AF5-454DD3E1385F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bg2">
                  <a:lumMod val="50000"/>
                </a:schemeClr>
              </a:solidFill>
              <a:latin typeface="Monotype Corsiva" pitchFamily="66" charset="0"/>
              <a:ea typeface="Gulim" pitchFamily="34" charset="-127"/>
              <a:cs typeface="Simplified Arabic Fixed" pitchFamily="49" charset="-78"/>
            </a:rPr>
            <a:t>Пенсионное обеспечение</a:t>
          </a:r>
          <a:endParaRPr lang="ru-RU" sz="1800" dirty="0">
            <a:solidFill>
              <a:schemeClr val="bg2">
                <a:lumMod val="50000"/>
              </a:schemeClr>
            </a:solidFill>
            <a:latin typeface="Monotype Corsiva" pitchFamily="66" charset="0"/>
            <a:ea typeface="Gulim" pitchFamily="34" charset="-127"/>
            <a:cs typeface="Simplified Arabic Fixed" pitchFamily="49" charset="-78"/>
          </a:endParaRPr>
        </a:p>
      </dgm:t>
    </dgm:pt>
    <dgm:pt modelId="{ED1BB3B4-23FC-4DD0-A776-31B54AE66F2D}" type="parTrans" cxnId="{8026C68D-7598-4577-B3F1-059A46C1B91A}">
      <dgm:prSet/>
      <dgm:spPr/>
      <dgm:t>
        <a:bodyPr/>
        <a:lstStyle/>
        <a:p>
          <a:endParaRPr lang="ru-RU"/>
        </a:p>
      </dgm:t>
    </dgm:pt>
    <dgm:pt modelId="{7DD3221D-C636-4B06-B209-DA7DF6E8A137}" type="sibTrans" cxnId="{8026C68D-7598-4577-B3F1-059A46C1B91A}">
      <dgm:prSet/>
      <dgm:spPr/>
      <dgm:t>
        <a:bodyPr/>
        <a:lstStyle/>
        <a:p>
          <a:endParaRPr lang="ru-RU"/>
        </a:p>
      </dgm:t>
    </dgm:pt>
    <dgm:pt modelId="{B1164641-7970-440D-A6A8-2D1F06CC1647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1 </a:t>
          </a:r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200 000,00 </a:t>
          </a:r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рублей</a:t>
          </a:r>
          <a:endParaRPr lang="ru-RU" sz="1600" dirty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90831189-1EA8-4417-BBE9-49B673506040}" type="parTrans" cxnId="{FA3A6661-3EC2-4470-9AD7-E5166F503C50}">
      <dgm:prSet/>
      <dgm:spPr/>
      <dgm:t>
        <a:bodyPr/>
        <a:lstStyle/>
        <a:p>
          <a:endParaRPr lang="ru-RU"/>
        </a:p>
      </dgm:t>
    </dgm:pt>
    <dgm:pt modelId="{20FE8AB5-96A1-47FC-A263-2CFD30600FA6}" type="sibTrans" cxnId="{FA3A6661-3EC2-4470-9AD7-E5166F503C50}">
      <dgm:prSet/>
      <dgm:spPr/>
      <dgm:t>
        <a:bodyPr/>
        <a:lstStyle/>
        <a:p>
          <a:endParaRPr lang="ru-RU"/>
        </a:p>
      </dgm:t>
    </dgm:pt>
    <dgm:pt modelId="{5D029474-8E88-4A1A-9321-A34F92431439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Gulim" pitchFamily="34" charset="-127"/>
              <a:cs typeface="Simplified Arabic Fixed" pitchFamily="49" charset="-78"/>
            </a:rPr>
            <a:t>Социальное обеспечение населения</a:t>
          </a:r>
          <a:endParaRPr lang="ru-RU" sz="1800" dirty="0">
            <a:solidFill>
              <a:schemeClr val="accent3">
                <a:lumMod val="75000"/>
              </a:schemeClr>
            </a:solidFill>
            <a:latin typeface="Monotype Corsiva" pitchFamily="66" charset="0"/>
            <a:ea typeface="Gulim" pitchFamily="34" charset="-127"/>
            <a:cs typeface="Simplified Arabic Fixed" pitchFamily="49" charset="-78"/>
          </a:endParaRPr>
        </a:p>
      </dgm:t>
    </dgm:pt>
    <dgm:pt modelId="{30531416-3D06-4AD2-A7E0-685292DBA60F}" type="parTrans" cxnId="{822D739B-B14F-46C8-9F98-9AEC181E25C1}">
      <dgm:prSet/>
      <dgm:spPr/>
      <dgm:t>
        <a:bodyPr/>
        <a:lstStyle/>
        <a:p>
          <a:endParaRPr lang="ru-RU"/>
        </a:p>
      </dgm:t>
    </dgm:pt>
    <dgm:pt modelId="{110C67BE-DDF3-484A-B151-D579960AA5B9}" type="sibTrans" cxnId="{822D739B-B14F-46C8-9F98-9AEC181E25C1}">
      <dgm:prSet/>
      <dgm:spPr/>
      <dgm:t>
        <a:bodyPr/>
        <a:lstStyle/>
        <a:p>
          <a:endParaRPr lang="ru-RU"/>
        </a:p>
      </dgm:t>
    </dgm:pt>
    <dgm:pt modelId="{8961ECBD-900B-427F-8DC0-77C7AAB39232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233 592,00 </a:t>
          </a:r>
          <a:r>
            <a:rPr lang="ru-RU" sz="1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рублей</a:t>
          </a:r>
          <a:endParaRPr lang="ru-RU" sz="16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6F0E7B4-E293-4058-8D56-094393EA67F4}" type="parTrans" cxnId="{684D478C-F563-412B-BECD-974D08011896}">
      <dgm:prSet/>
      <dgm:spPr/>
      <dgm:t>
        <a:bodyPr/>
        <a:lstStyle/>
        <a:p>
          <a:endParaRPr lang="ru-RU"/>
        </a:p>
      </dgm:t>
    </dgm:pt>
    <dgm:pt modelId="{7887A8B6-9F41-4DD5-B0C1-A756FC8BAB0F}" type="sibTrans" cxnId="{684D478C-F563-412B-BECD-974D08011896}">
      <dgm:prSet/>
      <dgm:spPr/>
      <dgm:t>
        <a:bodyPr/>
        <a:lstStyle/>
        <a:p>
          <a:endParaRPr lang="ru-RU"/>
        </a:p>
      </dgm:t>
    </dgm:pt>
    <dgm:pt modelId="{DE7A7F1B-0DA1-4A02-9AB0-8F573B07648A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5">
                  <a:lumMod val="50000"/>
                </a:schemeClr>
              </a:solidFill>
              <a:latin typeface="Monotype Corsiva" pitchFamily="66" charset="0"/>
              <a:ea typeface="Gulim" pitchFamily="34" charset="-127"/>
              <a:cs typeface="Simplified Arabic Fixed" pitchFamily="49" charset="-78"/>
            </a:rPr>
            <a:t>Охрана семьи и детства</a:t>
          </a:r>
          <a:endParaRPr lang="ru-RU" sz="1800" dirty="0">
            <a:solidFill>
              <a:schemeClr val="accent5">
                <a:lumMod val="50000"/>
              </a:schemeClr>
            </a:solidFill>
            <a:latin typeface="Monotype Corsiva" pitchFamily="66" charset="0"/>
            <a:ea typeface="Gulim" pitchFamily="34" charset="-127"/>
            <a:cs typeface="Simplified Arabic Fixed" pitchFamily="49" charset="-78"/>
          </a:endParaRPr>
        </a:p>
      </dgm:t>
    </dgm:pt>
    <dgm:pt modelId="{30B4F221-2268-44EB-8C17-BAC6F7B500C4}" type="parTrans" cxnId="{8A74E526-1197-40B1-9421-3DF6BE6ED3B6}">
      <dgm:prSet/>
      <dgm:spPr/>
      <dgm:t>
        <a:bodyPr/>
        <a:lstStyle/>
        <a:p>
          <a:endParaRPr lang="ru-RU"/>
        </a:p>
      </dgm:t>
    </dgm:pt>
    <dgm:pt modelId="{F837CCB3-BFAD-4EF4-9459-2526C0CF8743}" type="sibTrans" cxnId="{8A74E526-1197-40B1-9421-3DF6BE6ED3B6}">
      <dgm:prSet/>
      <dgm:spPr/>
      <dgm:t>
        <a:bodyPr/>
        <a:lstStyle/>
        <a:p>
          <a:endParaRPr lang="ru-RU"/>
        </a:p>
      </dgm:t>
    </dgm:pt>
    <dgm:pt modelId="{522E8189-E452-44DD-B542-8FA03BE6253E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15 376 047,00 </a:t>
          </a:r>
          <a:r>
            <a:rPr lang="ru-RU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рублей</a:t>
          </a:r>
          <a:endParaRPr lang="ru-RU" sz="16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EFED987-853E-4BAF-888A-C9FB081EB7DC}" type="parTrans" cxnId="{1F1F876C-BB6E-4822-94D0-D4B056F7DFFC}">
      <dgm:prSet/>
      <dgm:spPr/>
      <dgm:t>
        <a:bodyPr/>
        <a:lstStyle/>
        <a:p>
          <a:endParaRPr lang="ru-RU"/>
        </a:p>
      </dgm:t>
    </dgm:pt>
    <dgm:pt modelId="{05655CDF-19F9-46D4-A22A-7FDADE7ACEF5}" type="sibTrans" cxnId="{1F1F876C-BB6E-4822-94D0-D4B056F7DFFC}">
      <dgm:prSet/>
      <dgm:spPr/>
      <dgm:t>
        <a:bodyPr/>
        <a:lstStyle/>
        <a:p>
          <a:endParaRPr lang="ru-RU"/>
        </a:p>
      </dgm:t>
    </dgm:pt>
    <dgm:pt modelId="{79413CC1-3F82-4040-8EC1-220EDCECBD4A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  <a:latin typeface="Monotype Corsiva" pitchFamily="66" charset="0"/>
              <a:ea typeface="Gulim" pitchFamily="34" charset="-127"/>
              <a:cs typeface="Simplified Arabic Fixed" pitchFamily="49" charset="-78"/>
            </a:rPr>
            <a:t>Другие вопросы в области социальной политики</a:t>
          </a:r>
          <a:endParaRPr lang="ru-RU" sz="1800" dirty="0">
            <a:solidFill>
              <a:schemeClr val="accent1">
                <a:lumMod val="50000"/>
              </a:schemeClr>
            </a:solidFill>
            <a:latin typeface="Monotype Corsiva" pitchFamily="66" charset="0"/>
            <a:ea typeface="Gulim" pitchFamily="34" charset="-127"/>
            <a:cs typeface="Simplified Arabic Fixed" pitchFamily="49" charset="-78"/>
          </a:endParaRPr>
        </a:p>
      </dgm:t>
    </dgm:pt>
    <dgm:pt modelId="{E33CB693-1FA4-4C8E-8270-CA62D7666C25}" type="parTrans" cxnId="{74F11B04-D89F-4B6A-B704-087B030DD667}">
      <dgm:prSet/>
      <dgm:spPr/>
      <dgm:t>
        <a:bodyPr/>
        <a:lstStyle/>
        <a:p>
          <a:endParaRPr lang="ru-RU"/>
        </a:p>
      </dgm:t>
    </dgm:pt>
    <dgm:pt modelId="{41617558-09EC-4E06-82F4-ADA80C5F2CA8}" type="sibTrans" cxnId="{74F11B04-D89F-4B6A-B704-087B030DD667}">
      <dgm:prSet/>
      <dgm:spPr/>
      <dgm:t>
        <a:bodyPr/>
        <a:lstStyle/>
        <a:p>
          <a:endParaRPr lang="ru-RU"/>
        </a:p>
      </dgm:t>
    </dgm:pt>
    <dgm:pt modelId="{347843E1-0E5B-4A7E-AF00-9B1750D19ED6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9933FF"/>
              </a:solidFill>
              <a:latin typeface="Times New Roman" pitchFamily="18" charset="0"/>
              <a:cs typeface="Times New Roman" pitchFamily="18" charset="0"/>
            </a:rPr>
            <a:t>1 921 491,00 рублей</a:t>
          </a:r>
          <a:endParaRPr lang="ru-RU" sz="1600" dirty="0">
            <a:solidFill>
              <a:srgbClr val="9933FF"/>
            </a:solidFill>
            <a:latin typeface="Times New Roman" pitchFamily="18" charset="0"/>
            <a:cs typeface="Times New Roman" pitchFamily="18" charset="0"/>
          </a:endParaRPr>
        </a:p>
      </dgm:t>
    </dgm:pt>
    <dgm:pt modelId="{458EC6AB-9952-4E3B-887A-B7F1B16D0E57}" type="parTrans" cxnId="{BF219747-C0E8-4F9B-BC2F-83DA7AF50F20}">
      <dgm:prSet/>
      <dgm:spPr/>
      <dgm:t>
        <a:bodyPr/>
        <a:lstStyle/>
        <a:p>
          <a:endParaRPr lang="ru-RU"/>
        </a:p>
      </dgm:t>
    </dgm:pt>
    <dgm:pt modelId="{4B86500E-3AB1-4596-ABF7-6F17315AF754}" type="sibTrans" cxnId="{BF219747-C0E8-4F9B-BC2F-83DA7AF50F20}">
      <dgm:prSet/>
      <dgm:spPr/>
      <dgm:t>
        <a:bodyPr/>
        <a:lstStyle/>
        <a:p>
          <a:endParaRPr lang="ru-RU"/>
        </a:p>
      </dgm:t>
    </dgm:pt>
    <dgm:pt modelId="{D597AE9C-D3F5-4499-BA46-341D39C437E0}" type="pres">
      <dgm:prSet presAssocID="{C9244CC7-FB26-479E-A4C8-77BE68B5084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E42FB483-9FAB-4EB0-8F64-2D3B2D25DCB0}" type="pres">
      <dgm:prSet presAssocID="{C9244CC7-FB26-479E-A4C8-77BE68B50845}" presName="Name1" presStyleCnt="0"/>
      <dgm:spPr/>
      <dgm:t>
        <a:bodyPr/>
        <a:lstStyle/>
        <a:p>
          <a:endParaRPr lang="ru-RU"/>
        </a:p>
      </dgm:t>
    </dgm:pt>
    <dgm:pt modelId="{44CE8482-4B91-4EB3-B895-13134C8CCAB4}" type="pres">
      <dgm:prSet presAssocID="{C9244CC7-FB26-479E-A4C8-77BE68B50845}" presName="cycle" presStyleCnt="0"/>
      <dgm:spPr/>
      <dgm:t>
        <a:bodyPr/>
        <a:lstStyle/>
        <a:p>
          <a:endParaRPr lang="ru-RU"/>
        </a:p>
      </dgm:t>
    </dgm:pt>
    <dgm:pt modelId="{200BDBB7-5472-416A-A0E5-AD6CCC6103EF}" type="pres">
      <dgm:prSet presAssocID="{C9244CC7-FB26-479E-A4C8-77BE68B50845}" presName="srcNode" presStyleLbl="node1" presStyleIdx="0" presStyleCnt="4"/>
      <dgm:spPr/>
      <dgm:t>
        <a:bodyPr/>
        <a:lstStyle/>
        <a:p>
          <a:endParaRPr lang="ru-RU"/>
        </a:p>
      </dgm:t>
    </dgm:pt>
    <dgm:pt modelId="{6B0BC452-1E08-4D63-90E6-4B8BC6D13D21}" type="pres">
      <dgm:prSet presAssocID="{C9244CC7-FB26-479E-A4C8-77BE68B50845}" presName="conn" presStyleLbl="parChTrans1D2" presStyleIdx="0" presStyleCnt="1"/>
      <dgm:spPr/>
      <dgm:t>
        <a:bodyPr/>
        <a:lstStyle/>
        <a:p>
          <a:endParaRPr lang="ru-RU"/>
        </a:p>
      </dgm:t>
    </dgm:pt>
    <dgm:pt modelId="{A23DDF7E-1340-4558-B33B-C95F513315DB}" type="pres">
      <dgm:prSet presAssocID="{C9244CC7-FB26-479E-A4C8-77BE68B50845}" presName="extraNode" presStyleLbl="node1" presStyleIdx="0" presStyleCnt="4"/>
      <dgm:spPr/>
      <dgm:t>
        <a:bodyPr/>
        <a:lstStyle/>
        <a:p>
          <a:endParaRPr lang="ru-RU"/>
        </a:p>
      </dgm:t>
    </dgm:pt>
    <dgm:pt modelId="{0923BF96-6E13-4C50-B920-D716CD040B7C}" type="pres">
      <dgm:prSet presAssocID="{C9244CC7-FB26-479E-A4C8-77BE68B50845}" presName="dstNode" presStyleLbl="node1" presStyleIdx="0" presStyleCnt="4"/>
      <dgm:spPr/>
      <dgm:t>
        <a:bodyPr/>
        <a:lstStyle/>
        <a:p>
          <a:endParaRPr lang="ru-RU"/>
        </a:p>
      </dgm:t>
    </dgm:pt>
    <dgm:pt modelId="{7AD3F053-227F-41FC-B284-CB362C53379C}" type="pres">
      <dgm:prSet presAssocID="{1B406632-AC16-46D3-8AF5-454DD3E1385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C08F00-4CC0-4C03-BC7D-6B4AD78A9709}" type="pres">
      <dgm:prSet presAssocID="{1B406632-AC16-46D3-8AF5-454DD3E1385F}" presName="accent_1" presStyleCnt="0"/>
      <dgm:spPr/>
      <dgm:t>
        <a:bodyPr/>
        <a:lstStyle/>
        <a:p>
          <a:endParaRPr lang="ru-RU"/>
        </a:p>
      </dgm:t>
    </dgm:pt>
    <dgm:pt modelId="{CF316D84-168A-4192-94A6-6ADA656B098B}" type="pres">
      <dgm:prSet presAssocID="{1B406632-AC16-46D3-8AF5-454DD3E1385F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BC92F5D9-6042-49E7-9F72-8BBE600FC71B}" type="pres">
      <dgm:prSet presAssocID="{5D029474-8E88-4A1A-9321-A34F9243143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B5501F-06CC-4D1C-9598-214643233EE4}" type="pres">
      <dgm:prSet presAssocID="{5D029474-8E88-4A1A-9321-A34F92431439}" presName="accent_2" presStyleCnt="0"/>
      <dgm:spPr/>
      <dgm:t>
        <a:bodyPr/>
        <a:lstStyle/>
        <a:p>
          <a:endParaRPr lang="ru-RU"/>
        </a:p>
      </dgm:t>
    </dgm:pt>
    <dgm:pt modelId="{93E8E685-24DD-4F67-9D47-EECFC114E8CD}" type="pres">
      <dgm:prSet presAssocID="{5D029474-8E88-4A1A-9321-A34F92431439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C8A5E89F-6ECC-49D9-AD15-F9012381DD16}" type="pres">
      <dgm:prSet presAssocID="{DE7A7F1B-0DA1-4A02-9AB0-8F573B07648A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3CDBBD-4A6B-43AB-BA16-792807FC8B43}" type="pres">
      <dgm:prSet presAssocID="{DE7A7F1B-0DA1-4A02-9AB0-8F573B07648A}" presName="accent_3" presStyleCnt="0"/>
      <dgm:spPr/>
      <dgm:t>
        <a:bodyPr/>
        <a:lstStyle/>
        <a:p>
          <a:endParaRPr lang="ru-RU"/>
        </a:p>
      </dgm:t>
    </dgm:pt>
    <dgm:pt modelId="{17F97722-3C51-403A-A3C4-FF2399E360A1}" type="pres">
      <dgm:prSet presAssocID="{DE7A7F1B-0DA1-4A02-9AB0-8F573B07648A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6676AC35-F65D-45FA-A536-D4769F1A8E63}" type="pres">
      <dgm:prSet presAssocID="{79413CC1-3F82-4040-8EC1-220EDCECBD4A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FB983B-74E2-4B8F-B481-ABE85946BBF9}" type="pres">
      <dgm:prSet presAssocID="{79413CC1-3F82-4040-8EC1-220EDCECBD4A}" presName="accent_4" presStyleCnt="0"/>
      <dgm:spPr/>
      <dgm:t>
        <a:bodyPr/>
        <a:lstStyle/>
        <a:p>
          <a:endParaRPr lang="ru-RU"/>
        </a:p>
      </dgm:t>
    </dgm:pt>
    <dgm:pt modelId="{631BE993-7273-4DB8-9B73-EF55BF55530D}" type="pres">
      <dgm:prSet presAssocID="{79413CC1-3F82-4040-8EC1-220EDCECBD4A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BF219747-C0E8-4F9B-BC2F-83DA7AF50F20}" srcId="{79413CC1-3F82-4040-8EC1-220EDCECBD4A}" destId="{347843E1-0E5B-4A7E-AF00-9B1750D19ED6}" srcOrd="0" destOrd="0" parTransId="{458EC6AB-9952-4E3B-887A-B7F1B16D0E57}" sibTransId="{4B86500E-3AB1-4596-ABF7-6F17315AF754}"/>
    <dgm:cxn modelId="{822D739B-B14F-46C8-9F98-9AEC181E25C1}" srcId="{C9244CC7-FB26-479E-A4C8-77BE68B50845}" destId="{5D029474-8E88-4A1A-9321-A34F92431439}" srcOrd="1" destOrd="0" parTransId="{30531416-3D06-4AD2-A7E0-685292DBA60F}" sibTransId="{110C67BE-DDF3-484A-B151-D579960AA5B9}"/>
    <dgm:cxn modelId="{8A74E526-1197-40B1-9421-3DF6BE6ED3B6}" srcId="{C9244CC7-FB26-479E-A4C8-77BE68B50845}" destId="{DE7A7F1B-0DA1-4A02-9AB0-8F573B07648A}" srcOrd="2" destOrd="0" parTransId="{30B4F221-2268-44EB-8C17-BAC6F7B500C4}" sibTransId="{F837CCB3-BFAD-4EF4-9459-2526C0CF8743}"/>
    <dgm:cxn modelId="{1F1F876C-BB6E-4822-94D0-D4B056F7DFFC}" srcId="{DE7A7F1B-0DA1-4A02-9AB0-8F573B07648A}" destId="{522E8189-E452-44DD-B542-8FA03BE6253E}" srcOrd="0" destOrd="0" parTransId="{6EFED987-853E-4BAF-888A-C9FB081EB7DC}" sibTransId="{05655CDF-19F9-46D4-A22A-7FDADE7ACEF5}"/>
    <dgm:cxn modelId="{6AE10439-E060-4C51-BB4B-B119EE3D9F0E}" type="presOf" srcId="{B1164641-7970-440D-A6A8-2D1F06CC1647}" destId="{7AD3F053-227F-41FC-B284-CB362C53379C}" srcOrd="0" destOrd="1" presId="urn:microsoft.com/office/officeart/2008/layout/VerticalCurvedList"/>
    <dgm:cxn modelId="{D112FE3C-A50C-4505-B28F-91A91E79EF71}" type="presOf" srcId="{5D029474-8E88-4A1A-9321-A34F92431439}" destId="{BC92F5D9-6042-49E7-9F72-8BBE600FC71B}" srcOrd="0" destOrd="0" presId="urn:microsoft.com/office/officeart/2008/layout/VerticalCurvedList"/>
    <dgm:cxn modelId="{FA3A6661-3EC2-4470-9AD7-E5166F503C50}" srcId="{1B406632-AC16-46D3-8AF5-454DD3E1385F}" destId="{B1164641-7970-440D-A6A8-2D1F06CC1647}" srcOrd="0" destOrd="0" parTransId="{90831189-1EA8-4417-BBE9-49B673506040}" sibTransId="{20FE8AB5-96A1-47FC-A263-2CFD30600FA6}"/>
    <dgm:cxn modelId="{61476D29-0068-4EFC-96A2-8805EB0CDF57}" type="presOf" srcId="{347843E1-0E5B-4A7E-AF00-9B1750D19ED6}" destId="{6676AC35-F65D-45FA-A536-D4769F1A8E63}" srcOrd="0" destOrd="1" presId="urn:microsoft.com/office/officeart/2008/layout/VerticalCurvedList"/>
    <dgm:cxn modelId="{D6336CC7-23D4-4485-8044-6F82623D9544}" type="presOf" srcId="{79413CC1-3F82-4040-8EC1-220EDCECBD4A}" destId="{6676AC35-F65D-45FA-A536-D4769F1A8E63}" srcOrd="0" destOrd="0" presId="urn:microsoft.com/office/officeart/2008/layout/VerticalCurvedList"/>
    <dgm:cxn modelId="{C7F60F92-6CC8-4923-AF67-FB6E1294A17E}" type="presOf" srcId="{522E8189-E452-44DD-B542-8FA03BE6253E}" destId="{C8A5E89F-6ECC-49D9-AD15-F9012381DD16}" srcOrd="0" destOrd="1" presId="urn:microsoft.com/office/officeart/2008/layout/VerticalCurvedList"/>
    <dgm:cxn modelId="{74F11B04-D89F-4B6A-B704-087B030DD667}" srcId="{C9244CC7-FB26-479E-A4C8-77BE68B50845}" destId="{79413CC1-3F82-4040-8EC1-220EDCECBD4A}" srcOrd="3" destOrd="0" parTransId="{E33CB693-1FA4-4C8E-8270-CA62D7666C25}" sibTransId="{41617558-09EC-4E06-82F4-ADA80C5F2CA8}"/>
    <dgm:cxn modelId="{C2BA10B5-E6A9-4E89-8854-81DB86544582}" type="presOf" srcId="{1B406632-AC16-46D3-8AF5-454DD3E1385F}" destId="{7AD3F053-227F-41FC-B284-CB362C53379C}" srcOrd="0" destOrd="0" presId="urn:microsoft.com/office/officeart/2008/layout/VerticalCurvedList"/>
    <dgm:cxn modelId="{AEE38B68-DA42-4702-8A31-4A4DA43EC90B}" type="presOf" srcId="{20FE8AB5-96A1-47FC-A263-2CFD30600FA6}" destId="{6B0BC452-1E08-4D63-90E6-4B8BC6D13D21}" srcOrd="0" destOrd="0" presId="urn:microsoft.com/office/officeart/2008/layout/VerticalCurvedList"/>
    <dgm:cxn modelId="{8EC9CD81-38A9-45BF-9882-D901EE648156}" type="presOf" srcId="{C9244CC7-FB26-479E-A4C8-77BE68B50845}" destId="{D597AE9C-D3F5-4499-BA46-341D39C437E0}" srcOrd="0" destOrd="0" presId="urn:microsoft.com/office/officeart/2008/layout/VerticalCurvedList"/>
    <dgm:cxn modelId="{684D478C-F563-412B-BECD-974D08011896}" srcId="{5D029474-8E88-4A1A-9321-A34F92431439}" destId="{8961ECBD-900B-427F-8DC0-77C7AAB39232}" srcOrd="0" destOrd="0" parTransId="{B6F0E7B4-E293-4058-8D56-094393EA67F4}" sibTransId="{7887A8B6-9F41-4DD5-B0C1-A756FC8BAB0F}"/>
    <dgm:cxn modelId="{8026C68D-7598-4577-B3F1-059A46C1B91A}" srcId="{C9244CC7-FB26-479E-A4C8-77BE68B50845}" destId="{1B406632-AC16-46D3-8AF5-454DD3E1385F}" srcOrd="0" destOrd="0" parTransId="{ED1BB3B4-23FC-4DD0-A776-31B54AE66F2D}" sibTransId="{7DD3221D-C636-4B06-B209-DA7DF6E8A137}"/>
    <dgm:cxn modelId="{94C28EAD-5EAF-4304-8831-9C647FADA6BF}" type="presOf" srcId="{DE7A7F1B-0DA1-4A02-9AB0-8F573B07648A}" destId="{C8A5E89F-6ECC-49D9-AD15-F9012381DD16}" srcOrd="0" destOrd="0" presId="urn:microsoft.com/office/officeart/2008/layout/VerticalCurvedList"/>
    <dgm:cxn modelId="{BF9217AC-16F3-49E5-A4FA-735678D50FA0}" type="presOf" srcId="{8961ECBD-900B-427F-8DC0-77C7AAB39232}" destId="{BC92F5D9-6042-49E7-9F72-8BBE600FC71B}" srcOrd="0" destOrd="1" presId="urn:microsoft.com/office/officeart/2008/layout/VerticalCurvedList"/>
    <dgm:cxn modelId="{FE277284-3CF3-432A-8702-0BA56B04D8E4}" type="presParOf" srcId="{D597AE9C-D3F5-4499-BA46-341D39C437E0}" destId="{E42FB483-9FAB-4EB0-8F64-2D3B2D25DCB0}" srcOrd="0" destOrd="0" presId="urn:microsoft.com/office/officeart/2008/layout/VerticalCurvedList"/>
    <dgm:cxn modelId="{CD71A0C2-3EEC-47FE-B6E1-806860FB36A7}" type="presParOf" srcId="{E42FB483-9FAB-4EB0-8F64-2D3B2D25DCB0}" destId="{44CE8482-4B91-4EB3-B895-13134C8CCAB4}" srcOrd="0" destOrd="0" presId="urn:microsoft.com/office/officeart/2008/layout/VerticalCurvedList"/>
    <dgm:cxn modelId="{3A9BCC47-7BF9-4A9A-9BFC-C7AB366FE064}" type="presParOf" srcId="{44CE8482-4B91-4EB3-B895-13134C8CCAB4}" destId="{200BDBB7-5472-416A-A0E5-AD6CCC6103EF}" srcOrd="0" destOrd="0" presId="urn:microsoft.com/office/officeart/2008/layout/VerticalCurvedList"/>
    <dgm:cxn modelId="{72C4C017-882F-48E8-B506-BB565F328568}" type="presParOf" srcId="{44CE8482-4B91-4EB3-B895-13134C8CCAB4}" destId="{6B0BC452-1E08-4D63-90E6-4B8BC6D13D21}" srcOrd="1" destOrd="0" presId="urn:microsoft.com/office/officeart/2008/layout/VerticalCurvedList"/>
    <dgm:cxn modelId="{AE6A8115-ECD4-4B78-90C9-EBDF89D0C69D}" type="presParOf" srcId="{44CE8482-4B91-4EB3-B895-13134C8CCAB4}" destId="{A23DDF7E-1340-4558-B33B-C95F513315DB}" srcOrd="2" destOrd="0" presId="urn:microsoft.com/office/officeart/2008/layout/VerticalCurvedList"/>
    <dgm:cxn modelId="{E9901CCF-F47B-4003-A30A-DF2D91F70B79}" type="presParOf" srcId="{44CE8482-4B91-4EB3-B895-13134C8CCAB4}" destId="{0923BF96-6E13-4C50-B920-D716CD040B7C}" srcOrd="3" destOrd="0" presId="urn:microsoft.com/office/officeart/2008/layout/VerticalCurvedList"/>
    <dgm:cxn modelId="{65572A19-1D05-4E03-A752-FD2E02DDA2BA}" type="presParOf" srcId="{E42FB483-9FAB-4EB0-8F64-2D3B2D25DCB0}" destId="{7AD3F053-227F-41FC-B284-CB362C53379C}" srcOrd="1" destOrd="0" presId="urn:microsoft.com/office/officeart/2008/layout/VerticalCurvedList"/>
    <dgm:cxn modelId="{2F332B14-21C4-4FF0-B2A0-415A2B681D67}" type="presParOf" srcId="{E42FB483-9FAB-4EB0-8F64-2D3B2D25DCB0}" destId="{8AC08F00-4CC0-4C03-BC7D-6B4AD78A9709}" srcOrd="2" destOrd="0" presId="urn:microsoft.com/office/officeart/2008/layout/VerticalCurvedList"/>
    <dgm:cxn modelId="{3104C9E8-16EC-4CA1-87CD-8567AD2A33E6}" type="presParOf" srcId="{8AC08F00-4CC0-4C03-BC7D-6B4AD78A9709}" destId="{CF316D84-168A-4192-94A6-6ADA656B098B}" srcOrd="0" destOrd="0" presId="urn:microsoft.com/office/officeart/2008/layout/VerticalCurvedList"/>
    <dgm:cxn modelId="{4591DC65-11DC-499E-AB82-DCE3185B5612}" type="presParOf" srcId="{E42FB483-9FAB-4EB0-8F64-2D3B2D25DCB0}" destId="{BC92F5D9-6042-49E7-9F72-8BBE600FC71B}" srcOrd="3" destOrd="0" presId="urn:microsoft.com/office/officeart/2008/layout/VerticalCurvedList"/>
    <dgm:cxn modelId="{B713870F-8C85-4FAB-BFC0-B4F9147B6D55}" type="presParOf" srcId="{E42FB483-9FAB-4EB0-8F64-2D3B2D25DCB0}" destId="{DFB5501F-06CC-4D1C-9598-214643233EE4}" srcOrd="4" destOrd="0" presId="urn:microsoft.com/office/officeart/2008/layout/VerticalCurvedList"/>
    <dgm:cxn modelId="{FB0DEE46-4F3C-4D72-B685-A67CD8A52A9C}" type="presParOf" srcId="{DFB5501F-06CC-4D1C-9598-214643233EE4}" destId="{93E8E685-24DD-4F67-9D47-EECFC114E8CD}" srcOrd="0" destOrd="0" presId="urn:microsoft.com/office/officeart/2008/layout/VerticalCurvedList"/>
    <dgm:cxn modelId="{36F0951D-08E0-4F43-8B33-64E7DE706826}" type="presParOf" srcId="{E42FB483-9FAB-4EB0-8F64-2D3B2D25DCB0}" destId="{C8A5E89F-6ECC-49D9-AD15-F9012381DD16}" srcOrd="5" destOrd="0" presId="urn:microsoft.com/office/officeart/2008/layout/VerticalCurvedList"/>
    <dgm:cxn modelId="{C1756FDC-CD30-4985-9C98-2BC99077F2D5}" type="presParOf" srcId="{E42FB483-9FAB-4EB0-8F64-2D3B2D25DCB0}" destId="{B93CDBBD-4A6B-43AB-BA16-792807FC8B43}" srcOrd="6" destOrd="0" presId="urn:microsoft.com/office/officeart/2008/layout/VerticalCurvedList"/>
    <dgm:cxn modelId="{C82687A0-1DCE-46FA-A626-03F3BA44D12D}" type="presParOf" srcId="{B93CDBBD-4A6B-43AB-BA16-792807FC8B43}" destId="{17F97722-3C51-403A-A3C4-FF2399E360A1}" srcOrd="0" destOrd="0" presId="urn:microsoft.com/office/officeart/2008/layout/VerticalCurvedList"/>
    <dgm:cxn modelId="{C1AA7903-4EEC-47F7-8122-B1B9A7B68056}" type="presParOf" srcId="{E42FB483-9FAB-4EB0-8F64-2D3B2D25DCB0}" destId="{6676AC35-F65D-45FA-A536-D4769F1A8E63}" srcOrd="7" destOrd="0" presId="urn:microsoft.com/office/officeart/2008/layout/VerticalCurvedList"/>
    <dgm:cxn modelId="{6F6F70CA-1E5E-4CF2-B1E8-A1EC94AB0BB9}" type="presParOf" srcId="{E42FB483-9FAB-4EB0-8F64-2D3B2D25DCB0}" destId="{24FB983B-74E2-4B8F-B481-ABE85946BBF9}" srcOrd="8" destOrd="0" presId="urn:microsoft.com/office/officeart/2008/layout/VerticalCurvedList"/>
    <dgm:cxn modelId="{6AD0C425-2F8E-4DA9-B5FD-FCF5A33FB9D2}" type="presParOf" srcId="{24FB983B-74E2-4B8F-B481-ABE85946BBF9}" destId="{631BE993-7273-4DB8-9B73-EF55BF55530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C6C58-9723-4C57-B97F-73E96BB96037}">
      <dsp:nvSpPr>
        <dsp:cNvPr id="0" name=""/>
        <dsp:cNvSpPr/>
      </dsp:nvSpPr>
      <dsp:spPr>
        <a:xfrm rot="5400000">
          <a:off x="-1610709" y="1750387"/>
          <a:ext cx="4836859" cy="1615440"/>
        </a:xfrm>
        <a:prstGeom prst="chevron">
          <a:avLst/>
        </a:prstGeom>
        <a:solidFill>
          <a:srgbClr val="FF9900"/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202</a:t>
          </a:r>
          <a:r>
            <a:rPr lang="en-US" sz="3300" kern="1200" dirty="0" smtClean="0"/>
            <a:t>5</a:t>
          </a:r>
          <a:r>
            <a:rPr lang="ru-RU" sz="3300" kern="1200" dirty="0" smtClean="0"/>
            <a:t> год -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427 305 141,77 </a:t>
          </a:r>
          <a:r>
            <a:rPr lang="ru-RU" sz="3000" kern="1200" dirty="0" smtClean="0"/>
            <a:t>рублей</a:t>
          </a:r>
        </a:p>
      </dsp:txBody>
      <dsp:txXfrm rot="-5400000">
        <a:off x="0" y="947398"/>
        <a:ext cx="1615440" cy="3221419"/>
      </dsp:txXfrm>
    </dsp:sp>
    <dsp:sp modelId="{04744E42-4E59-4A76-800F-4D96A799D008}">
      <dsp:nvSpPr>
        <dsp:cNvPr id="0" name=""/>
        <dsp:cNvSpPr/>
      </dsp:nvSpPr>
      <dsp:spPr>
        <a:xfrm rot="5400000">
          <a:off x="791538" y="868571"/>
          <a:ext cx="4029139" cy="2423160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Общегосударственные вопросы –                        </a:t>
          </a:r>
          <a:r>
            <a:rPr lang="en-US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56 646 648,97 </a:t>
          </a: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Национальная безопасность и правоохранительная деятельность – </a:t>
          </a:r>
          <a:r>
            <a:rPr lang="en-US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75 000,00 </a:t>
          </a: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Национальная экономика –                                      </a:t>
          </a:r>
          <a:r>
            <a:rPr lang="en-US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3 456 794,37 </a:t>
          </a: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Жилищно-коммунальное хозяйство –                                                  </a:t>
          </a:r>
          <a:r>
            <a:rPr lang="en-US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1 479 000,00 </a:t>
          </a: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Образование –                             </a:t>
          </a:r>
          <a:r>
            <a:rPr lang="en-US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271 469 684,22 </a:t>
          </a: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Культура, кинематография –                                 </a:t>
          </a:r>
          <a:r>
            <a:rPr lang="en-US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52 416 887,52 </a:t>
          </a: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Социальная политика –               </a:t>
          </a:r>
          <a:r>
            <a:rPr lang="en-US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18 963 394,00 </a:t>
          </a: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Физическая культура и спорт –                               </a:t>
          </a:r>
          <a:r>
            <a:rPr lang="en-US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1 158 260,00 </a:t>
          </a: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Межбюджетные трансферты общего характера бюджетам бюджетной системы Российской Федерации –                                </a:t>
          </a:r>
          <a:r>
            <a:rPr lang="en-US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16 574 732,00 </a:t>
          </a: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Условно-утвержденные расходы – </a:t>
          </a:r>
          <a:r>
            <a:rPr lang="en-US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5 064 740,69 </a:t>
          </a:r>
          <a:r>
            <a:rPr lang="ru-RU" sz="1000" kern="1200" dirty="0" smtClean="0">
              <a:solidFill>
                <a:schemeClr val="bg2">
                  <a:lumMod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chemeClr val="bg2">
                <a:lumMod val="25000"/>
              </a:schemeClr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sp:txBody>
      <dsp:txXfrm rot="-5400000">
        <a:off x="1594528" y="183871"/>
        <a:ext cx="2304871" cy="379256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19792A-3904-40CC-B089-5B91D5FDCD78}">
      <dsp:nvSpPr>
        <dsp:cNvPr id="0" name=""/>
        <dsp:cNvSpPr/>
      </dsp:nvSpPr>
      <dsp:spPr>
        <a:xfrm>
          <a:off x="997" y="342375"/>
          <a:ext cx="3891769" cy="3107733"/>
        </a:xfrm>
        <a:prstGeom prst="rect">
          <a:avLst/>
        </a:prstGeom>
        <a:gradFill rotWithShape="0">
          <a:gsLst>
            <a:gs pos="0">
              <a:srgbClr val="92D050"/>
            </a:gs>
            <a:gs pos="40000">
              <a:schemeClr val="dk1">
                <a:tint val="55000"/>
                <a:satMod val="130000"/>
              </a:schemeClr>
            </a:gs>
            <a:gs pos="50000">
              <a:srgbClr val="66FF66"/>
            </a:gs>
            <a:gs pos="65000">
              <a:schemeClr val="dk1">
                <a:tint val="55000"/>
                <a:satMod val="130000"/>
              </a:schemeClr>
            </a:gs>
            <a:gs pos="100000">
              <a:srgbClr val="FFFF99"/>
            </a:gs>
          </a:gsLst>
          <a:lin ang="5400000" scaled="0"/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/>
          </a:r>
          <a:br>
            <a:rPr lang="ru-RU" sz="2400" kern="1200" dirty="0" smtClean="0"/>
          </a:br>
          <a:r>
            <a:rPr lang="ru-RU" sz="2200" kern="1200" dirty="0" smtClean="0"/>
            <a:t>Дотации на выравнивание бюджетной обеспеченности субъектов Российской Федерации и муниципальных образований </a:t>
          </a:r>
          <a:r>
            <a:rPr lang="ru-RU" sz="2400" kern="1200" dirty="0" smtClean="0"/>
            <a:t>–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Garamond" pitchFamily="18" charset="0"/>
            </a:rPr>
            <a:t>20 718 415,00 рублей</a:t>
          </a:r>
          <a:endParaRPr lang="ru-RU" sz="2400" kern="1200" dirty="0">
            <a:latin typeface="Garamond" pitchFamily="18" charset="0"/>
          </a:endParaRPr>
        </a:p>
      </dsp:txBody>
      <dsp:txXfrm>
        <a:off x="997" y="342375"/>
        <a:ext cx="3891769" cy="3107733"/>
      </dsp:txXfrm>
    </dsp:sp>
    <dsp:sp modelId="{82016FDD-0A11-41FB-B8EF-38D8E68F6737}">
      <dsp:nvSpPr>
        <dsp:cNvPr id="0" name=""/>
        <dsp:cNvSpPr/>
      </dsp:nvSpPr>
      <dsp:spPr>
        <a:xfrm>
          <a:off x="4257854" y="443436"/>
          <a:ext cx="3891769" cy="3107733"/>
        </a:xfrm>
        <a:prstGeom prst="rect">
          <a:avLst/>
        </a:prstGeom>
        <a:gradFill rotWithShape="0">
          <a:gsLst>
            <a:gs pos="0">
              <a:srgbClr val="FF3300"/>
            </a:gs>
            <a:gs pos="40000">
              <a:schemeClr val="dk1">
                <a:tint val="55000"/>
                <a:satMod val="130000"/>
              </a:schemeClr>
            </a:gs>
            <a:gs pos="50000">
              <a:schemeClr val="tx2">
                <a:lumMod val="40000"/>
                <a:lumOff val="60000"/>
              </a:schemeClr>
            </a:gs>
            <a:gs pos="65000">
              <a:schemeClr val="dk1">
                <a:tint val="55000"/>
                <a:satMod val="13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0"/>
        </a:gradFill>
        <a:ln>
          <a:noFill/>
        </a:ln>
        <a:effectLst>
          <a:glow rad="63500">
            <a:srgbClr val="008000">
              <a:alpha val="45000"/>
            </a:srgbClr>
          </a:glo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Прочие межбюджетные трансферты общего характера –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Garamond" pitchFamily="18" charset="0"/>
            </a:rPr>
            <a:t>9 475 218,98 рублей</a:t>
          </a:r>
          <a:endParaRPr lang="ru-RU" sz="2400" kern="1200" dirty="0">
            <a:latin typeface="Garamond" pitchFamily="18" charset="0"/>
          </a:endParaRPr>
        </a:p>
      </dsp:txBody>
      <dsp:txXfrm>
        <a:off x="4257854" y="443436"/>
        <a:ext cx="3891769" cy="31077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C6C58-9723-4C57-B97F-73E96BB96037}">
      <dsp:nvSpPr>
        <dsp:cNvPr id="0" name=""/>
        <dsp:cNvSpPr/>
      </dsp:nvSpPr>
      <dsp:spPr>
        <a:xfrm rot="5400000">
          <a:off x="-1610709" y="1786391"/>
          <a:ext cx="4836859" cy="1615440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202</a:t>
          </a:r>
          <a:r>
            <a:rPr lang="en-US" sz="3300" kern="1200" dirty="0" smtClean="0"/>
            <a:t>6</a:t>
          </a:r>
          <a:r>
            <a:rPr lang="ru-RU" sz="3300" kern="1200" dirty="0" smtClean="0"/>
            <a:t> год – 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450 731 295,75 </a:t>
          </a:r>
          <a:r>
            <a:rPr lang="ru-RU" sz="3000" kern="1200" dirty="0" smtClean="0"/>
            <a:t>рублей</a:t>
          </a:r>
        </a:p>
      </dsp:txBody>
      <dsp:txXfrm rot="-5400000">
        <a:off x="0" y="983402"/>
        <a:ext cx="1615440" cy="3221419"/>
      </dsp:txXfrm>
    </dsp:sp>
    <dsp:sp modelId="{04744E42-4E59-4A76-800F-4D96A799D008}">
      <dsp:nvSpPr>
        <dsp:cNvPr id="0" name=""/>
        <dsp:cNvSpPr/>
      </dsp:nvSpPr>
      <dsp:spPr>
        <a:xfrm rot="5400000">
          <a:off x="791538" y="904575"/>
          <a:ext cx="4029139" cy="2423160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Общегосударственные вопросы –                        </a:t>
          </a:r>
          <a:r>
            <a:rPr lang="en-US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56 661 964,05 </a:t>
          </a: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Национальная безопасность и правоохранительная деятельность – </a:t>
          </a:r>
          <a:r>
            <a:rPr lang="en-US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75 000,00 </a:t>
          </a: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Национальная экономика –                                      </a:t>
          </a:r>
          <a:r>
            <a:rPr lang="en-US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3 830 930,10 </a:t>
          </a: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Жилищно-коммунальное хозяйство –                                                  </a:t>
          </a:r>
          <a:r>
            <a:rPr lang="en-US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1 479 000,00 </a:t>
          </a: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Образование –                             </a:t>
          </a:r>
          <a:r>
            <a:rPr lang="en-US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288 442 800,76 </a:t>
          </a: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Культура, кинематография –                                 </a:t>
          </a:r>
          <a:r>
            <a:rPr lang="en-US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52 377 093,52 </a:t>
          </a: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Социальная политика –               </a:t>
          </a:r>
          <a:r>
            <a:rPr lang="en-US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18 825 068,00 </a:t>
          </a: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Физическая культура и спорт –                               </a:t>
          </a:r>
          <a:r>
            <a:rPr lang="en-US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1 158 260,00 </a:t>
          </a: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Межбюджетные трансферты общего характера бюджетам бюджетной системы Российской Федерации –                                </a:t>
          </a:r>
          <a:r>
            <a:rPr lang="en-US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16 574 732,00 </a:t>
          </a: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Условно-утвержденные расходы </a:t>
          </a:r>
          <a:r>
            <a:rPr lang="ru-RU" sz="1000" kern="120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– </a:t>
          </a:r>
          <a:r>
            <a:rPr lang="en-US" sz="1000" kern="120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11 </a:t>
          </a:r>
          <a:r>
            <a:rPr lang="en-US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w Cen MT" pitchFamily="34" charset="0"/>
              <a:ea typeface="Batang" pitchFamily="18" charset="-127"/>
            </a:rPr>
            <a:t>306 447,32 </a:t>
          </a:r>
          <a:r>
            <a:rPr lang="ru-RU" sz="1000" kern="1200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Batang" pitchFamily="18" charset="-127"/>
              <a:ea typeface="Batang" pitchFamily="18" charset="-127"/>
            </a:rPr>
            <a:t>рублей</a:t>
          </a:r>
          <a:endParaRPr lang="ru-RU" sz="1000" kern="1200" dirty="0">
            <a:solidFill>
              <a:srgbClr val="C00000"/>
            </a:solidFill>
            <a:effectLst>
              <a:reflection blurRad="6350" stA="55000" endA="300" endPos="45500" dir="5400000" sy="-100000" algn="bl" rotWithShape="0"/>
            </a:effectLst>
            <a:latin typeface="Batang" pitchFamily="18" charset="-127"/>
            <a:ea typeface="Batang" pitchFamily="18" charset="-127"/>
          </a:endParaRPr>
        </a:p>
      </dsp:txBody>
      <dsp:txXfrm rot="-5400000">
        <a:off x="1594528" y="219875"/>
        <a:ext cx="2304871" cy="37925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C58F84-73E6-43E1-BE18-31BC3B45421A}">
      <dsp:nvSpPr>
        <dsp:cNvPr id="0" name=""/>
        <dsp:cNvSpPr/>
      </dsp:nvSpPr>
      <dsp:spPr>
        <a:xfrm>
          <a:off x="518238" y="-308433"/>
          <a:ext cx="8340787" cy="4307790"/>
        </a:xfrm>
        <a:prstGeom prst="circularArrow">
          <a:avLst>
            <a:gd name="adj1" fmla="val 5544"/>
            <a:gd name="adj2" fmla="val 330680"/>
            <a:gd name="adj3" fmla="val 13051418"/>
            <a:gd name="adj4" fmla="val 17844458"/>
            <a:gd name="adj5" fmla="val 5757"/>
          </a:avLst>
        </a:prstGeom>
        <a:solidFill>
          <a:srgbClr val="00B0F0"/>
        </a:solidFill>
        <a:ln w="12700" cap="flat" cmpd="sng" algn="ctr">
          <a:solidFill>
            <a:schemeClr val="accent4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z="-400500" extrusionH="63500"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CCEE90A1-E0B2-47ED-8FF2-297118D97F7D}">
      <dsp:nvSpPr>
        <dsp:cNvPr id="0" name=""/>
        <dsp:cNvSpPr/>
      </dsp:nvSpPr>
      <dsp:spPr>
        <a:xfrm>
          <a:off x="3384374" y="-144023"/>
          <a:ext cx="2608514" cy="1186918"/>
        </a:xfrm>
        <a:prstGeom prst="roundRect">
          <a:avLst/>
        </a:prstGeom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FFC000"/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0"/>
        </a:gradFill>
        <a:ln>
          <a:solidFill>
            <a:srgbClr val="98F2A3"/>
          </a:solidFill>
        </a:ln>
        <a:effectLst>
          <a:reflection blurRad="6350" stA="50000" endA="300" endPos="90000" dir="5400000" sy="-100000" algn="bl" rotWithShape="0"/>
        </a:effectLst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accent2">
                  <a:lumMod val="50000"/>
                </a:schemeClr>
              </a:solidFill>
              <a:latin typeface="Book Antiqua" pitchFamily="18" charset="0"/>
            </a:rPr>
            <a:t>Функционирование высшего должностного лица субъекта Российской Федерации и муниципального образования – 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rgbClr val="7030A0"/>
              </a:solidFill>
              <a:latin typeface="Book Antiqua" pitchFamily="18" charset="0"/>
            </a:rPr>
            <a:t>2 264 782,78</a:t>
          </a:r>
          <a:r>
            <a:rPr lang="ru-RU" sz="1100" kern="1200" dirty="0" smtClean="0">
              <a:solidFill>
                <a:srgbClr val="7030A0"/>
              </a:solidFill>
              <a:latin typeface="Book Antiqua" pitchFamily="18" charset="0"/>
            </a:rPr>
            <a:t> рублей</a:t>
          </a:r>
          <a:endParaRPr lang="ru-RU" sz="1100" kern="1200" dirty="0">
            <a:solidFill>
              <a:srgbClr val="7030A0"/>
            </a:solidFill>
            <a:latin typeface="Book Antiqua" pitchFamily="18" charset="0"/>
          </a:endParaRPr>
        </a:p>
      </dsp:txBody>
      <dsp:txXfrm>
        <a:off x="3442315" y="-86082"/>
        <a:ext cx="2492632" cy="1071036"/>
      </dsp:txXfrm>
    </dsp:sp>
    <dsp:sp modelId="{27802093-3327-490D-9D12-7A8A08468762}">
      <dsp:nvSpPr>
        <dsp:cNvPr id="0" name=""/>
        <dsp:cNvSpPr/>
      </dsp:nvSpPr>
      <dsp:spPr>
        <a:xfrm>
          <a:off x="6131190" y="792097"/>
          <a:ext cx="2581777" cy="1435373"/>
        </a:xfrm>
        <a:prstGeom prst="roundRect">
          <a:avLst/>
        </a:prstGeom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FFC000"/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0"/>
        </a:gradFill>
        <a:ln>
          <a:solidFill>
            <a:srgbClr val="98F2A3"/>
          </a:solidFill>
        </a:ln>
        <a:effectLst>
          <a:reflection blurRad="6350" stA="50000" endA="300" endPos="90000" dir="5400000" sy="-100000" algn="bl" rotWithShape="0"/>
        </a:effectLst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accent2">
                  <a:lumMod val="50000"/>
                </a:schemeClr>
              </a:solidFill>
              <a:latin typeface="Book Antiqua" pitchFamily="18" charset="0"/>
            </a:rPr>
            <a:t>Функционирование законодательных (представительных) органов государственной власти и представительных органов муниципальных образований –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rgbClr val="7030A0"/>
              </a:solidFill>
              <a:latin typeface="Book Antiqua" pitchFamily="18" charset="0"/>
            </a:rPr>
            <a:t>820 975,69</a:t>
          </a:r>
          <a:r>
            <a:rPr lang="ru-RU" sz="1100" kern="1200" dirty="0" smtClean="0">
              <a:solidFill>
                <a:srgbClr val="7030A0"/>
              </a:solidFill>
              <a:latin typeface="Book Antiqua" pitchFamily="18" charset="0"/>
            </a:rPr>
            <a:t> рублей</a:t>
          </a:r>
        </a:p>
      </dsp:txBody>
      <dsp:txXfrm>
        <a:off x="6201259" y="862166"/>
        <a:ext cx="2441639" cy="1295235"/>
      </dsp:txXfrm>
    </dsp:sp>
    <dsp:sp modelId="{93FDCBD5-D1A9-4901-8D08-663EF170D751}">
      <dsp:nvSpPr>
        <dsp:cNvPr id="0" name=""/>
        <dsp:cNvSpPr/>
      </dsp:nvSpPr>
      <dsp:spPr>
        <a:xfrm>
          <a:off x="5328596" y="2664295"/>
          <a:ext cx="2911592" cy="1446580"/>
        </a:xfrm>
        <a:prstGeom prst="roundRect">
          <a:avLst/>
        </a:prstGeom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FFC000"/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0"/>
        </a:gradFill>
        <a:ln>
          <a:solidFill>
            <a:srgbClr val="98F2A3"/>
          </a:solidFill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accent2">
                  <a:lumMod val="50000"/>
                </a:schemeClr>
              </a:solidFill>
              <a:latin typeface="Book Antiqua" pitchFamily="18" charset="0"/>
            </a:rPr>
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 –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rgbClr val="7030A0"/>
              </a:solidFill>
              <a:latin typeface="Book Antiqua" pitchFamily="18" charset="0"/>
            </a:rPr>
            <a:t>18 560 952,54 </a:t>
          </a:r>
          <a:r>
            <a:rPr lang="ru-RU" sz="1100" kern="1200" dirty="0" smtClean="0">
              <a:solidFill>
                <a:srgbClr val="7030A0"/>
              </a:solidFill>
              <a:latin typeface="Book Antiqua" pitchFamily="18" charset="0"/>
            </a:rPr>
            <a:t>рублей</a:t>
          </a:r>
          <a:endParaRPr lang="ru-RU" sz="1100" kern="1200" dirty="0">
            <a:solidFill>
              <a:srgbClr val="7030A0"/>
            </a:solidFill>
            <a:latin typeface="Book Antiqua" pitchFamily="18" charset="0"/>
          </a:endParaRPr>
        </a:p>
      </dsp:txBody>
      <dsp:txXfrm>
        <a:off x="5399212" y="2734911"/>
        <a:ext cx="2770360" cy="1305348"/>
      </dsp:txXfrm>
    </dsp:sp>
    <dsp:sp modelId="{1463E688-CDD5-4F1C-AAEE-C029DA6C0F1E}">
      <dsp:nvSpPr>
        <dsp:cNvPr id="0" name=""/>
        <dsp:cNvSpPr/>
      </dsp:nvSpPr>
      <dsp:spPr>
        <a:xfrm>
          <a:off x="3528391" y="3384376"/>
          <a:ext cx="1359274" cy="679637"/>
        </a:xfrm>
        <a:prstGeom prst="roundRect">
          <a:avLst/>
        </a:prstGeom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FFC000"/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0"/>
        </a:gradFill>
        <a:ln>
          <a:solidFill>
            <a:srgbClr val="98F2A3"/>
          </a:solidFill>
        </a:ln>
        <a:effectLst>
          <a:reflection blurRad="6350" stA="50000" endA="300" endPos="90000" dir="5400000" sy="-100000" algn="bl" rotWithShape="0"/>
        </a:effectLst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accent2">
                  <a:lumMod val="50000"/>
                </a:schemeClr>
              </a:solidFill>
              <a:latin typeface="Book Antiqua" pitchFamily="18" charset="0"/>
            </a:rPr>
            <a:t>Судебная система –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rgbClr val="7030A0"/>
              </a:solidFill>
              <a:latin typeface="Book Antiqua" pitchFamily="18" charset="0"/>
            </a:rPr>
            <a:t>352,82</a:t>
          </a:r>
          <a:r>
            <a:rPr lang="ru-RU" sz="1100" kern="1200" dirty="0" smtClean="0">
              <a:solidFill>
                <a:srgbClr val="7030A0"/>
              </a:solidFill>
              <a:latin typeface="Book Antiqua" pitchFamily="18" charset="0"/>
            </a:rPr>
            <a:t> рублей</a:t>
          </a:r>
          <a:endParaRPr lang="ru-RU" sz="1100" kern="1200" dirty="0">
            <a:solidFill>
              <a:srgbClr val="7030A0"/>
            </a:solidFill>
            <a:latin typeface="Book Antiqua" pitchFamily="18" charset="0"/>
          </a:endParaRPr>
        </a:p>
      </dsp:txBody>
      <dsp:txXfrm>
        <a:off x="3561568" y="3417553"/>
        <a:ext cx="1292920" cy="613283"/>
      </dsp:txXfrm>
    </dsp:sp>
    <dsp:sp modelId="{7353DA5F-2E24-445E-B62A-2E105CD7D65A}">
      <dsp:nvSpPr>
        <dsp:cNvPr id="0" name=""/>
        <dsp:cNvSpPr/>
      </dsp:nvSpPr>
      <dsp:spPr>
        <a:xfrm>
          <a:off x="627441" y="2189993"/>
          <a:ext cx="2731202" cy="1275155"/>
        </a:xfrm>
        <a:prstGeom prst="roundRect">
          <a:avLst/>
        </a:prstGeom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FFC000"/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0"/>
        </a:gradFill>
        <a:ln>
          <a:solidFill>
            <a:srgbClr val="98F2A3"/>
          </a:solidFill>
        </a:ln>
        <a:effectLst>
          <a:reflection blurRad="6350" stA="50000" endA="300" endPos="90000" dir="5400000" sy="-100000" algn="bl" rotWithShape="0"/>
        </a:effectLst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accent2">
                  <a:lumMod val="75000"/>
                </a:schemeClr>
              </a:solidFill>
              <a:latin typeface="Book Antiqua" pitchFamily="18" charset="0"/>
            </a:rPr>
            <a:t>Обеспечение деятельности финансовых, налоговых и таможенных органов и органов финансового (финансово-бюджетного) надзора –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rgbClr val="7030A0"/>
              </a:solidFill>
              <a:latin typeface="Book Antiqua" pitchFamily="18" charset="0"/>
            </a:rPr>
            <a:t>9 155 290,24</a:t>
          </a:r>
          <a:r>
            <a:rPr lang="ru-RU" sz="1100" kern="1200" dirty="0" smtClean="0">
              <a:solidFill>
                <a:srgbClr val="7030A0"/>
              </a:solidFill>
              <a:latin typeface="Book Antiqua" pitchFamily="18" charset="0"/>
            </a:rPr>
            <a:t> рублей</a:t>
          </a:r>
          <a:endParaRPr lang="ru-RU" sz="1100" kern="1200" dirty="0">
            <a:solidFill>
              <a:srgbClr val="7030A0"/>
            </a:solidFill>
            <a:latin typeface="Book Antiqua" pitchFamily="18" charset="0"/>
          </a:endParaRPr>
        </a:p>
      </dsp:txBody>
      <dsp:txXfrm>
        <a:off x="689689" y="2252241"/>
        <a:ext cx="2606706" cy="1150659"/>
      </dsp:txXfrm>
    </dsp:sp>
    <dsp:sp modelId="{D9F8EAB9-59A2-447B-9FD6-CD3C786A84C6}">
      <dsp:nvSpPr>
        <dsp:cNvPr id="0" name=""/>
        <dsp:cNvSpPr/>
      </dsp:nvSpPr>
      <dsp:spPr>
        <a:xfrm>
          <a:off x="0" y="1440159"/>
          <a:ext cx="2130594" cy="452094"/>
        </a:xfrm>
        <a:prstGeom prst="roundRect">
          <a:avLst/>
        </a:prstGeom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FFC000"/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0"/>
        </a:gradFill>
        <a:ln>
          <a:solidFill>
            <a:srgbClr val="98F2A3"/>
          </a:solidFill>
        </a:ln>
        <a:effectLst>
          <a:reflection blurRad="6350" stA="50000" endA="300" endPos="90000" dir="5400000" sy="-100000" algn="bl" rotWithShape="0"/>
        </a:effectLst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accent2">
                  <a:lumMod val="75000"/>
                </a:schemeClr>
              </a:solidFill>
              <a:latin typeface="Book Antiqua" pitchFamily="18" charset="0"/>
            </a:rPr>
            <a:t>Резервные фонды –</a:t>
          </a:r>
          <a:r>
            <a:rPr lang="ru-RU" sz="1100" kern="1200" dirty="0" smtClean="0">
              <a:solidFill>
                <a:srgbClr val="006600"/>
              </a:solidFill>
              <a:latin typeface="Book Antiqua" pitchFamily="18" charset="0"/>
            </a:rPr>
            <a:t>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rgbClr val="7030A0"/>
              </a:solidFill>
              <a:latin typeface="Book Antiqua" pitchFamily="18" charset="0"/>
            </a:rPr>
            <a:t>500 000,00 рублей</a:t>
          </a:r>
          <a:endParaRPr lang="ru-RU" sz="1100" kern="1200" dirty="0">
            <a:solidFill>
              <a:srgbClr val="7030A0"/>
            </a:solidFill>
            <a:latin typeface="Book Antiqua" pitchFamily="18" charset="0"/>
          </a:endParaRPr>
        </a:p>
      </dsp:txBody>
      <dsp:txXfrm>
        <a:off x="22069" y="1462228"/>
        <a:ext cx="2086456" cy="407956"/>
      </dsp:txXfrm>
    </dsp:sp>
    <dsp:sp modelId="{E7DB3608-1C4E-4EE5-92B4-146C5B507E43}">
      <dsp:nvSpPr>
        <dsp:cNvPr id="0" name=""/>
        <dsp:cNvSpPr/>
      </dsp:nvSpPr>
      <dsp:spPr>
        <a:xfrm>
          <a:off x="833030" y="0"/>
          <a:ext cx="2023823" cy="968863"/>
        </a:xfrm>
        <a:prstGeom prst="roundRect">
          <a:avLst/>
        </a:prstGeom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FFC000"/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0"/>
        </a:gradFill>
        <a:ln>
          <a:solidFill>
            <a:srgbClr val="98F2A3"/>
          </a:solidFill>
        </a:ln>
        <a:effectLst>
          <a:reflection blurRad="6350" stA="50000" endA="300" endPos="90000" dir="5400000" sy="-100000" algn="bl" rotWithShape="0"/>
        </a:effectLst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accent2">
                  <a:lumMod val="50000"/>
                </a:schemeClr>
              </a:solidFill>
              <a:latin typeface="Book Antiqua" pitchFamily="18" charset="0"/>
            </a:rPr>
            <a:t>Другие общегосударственные вопросы –</a:t>
          </a:r>
          <a:r>
            <a:rPr lang="ru-RU" sz="1100" kern="1200" dirty="0" smtClean="0">
              <a:solidFill>
                <a:srgbClr val="006600"/>
              </a:solidFill>
              <a:latin typeface="Book Antiqua" pitchFamily="18" charset="0"/>
            </a:rPr>
            <a:t>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rgbClr val="7030A0"/>
              </a:solidFill>
              <a:latin typeface="Book Antiqua" pitchFamily="18" charset="0"/>
            </a:rPr>
            <a:t>2</a:t>
          </a:r>
          <a:r>
            <a:rPr lang="en-US" sz="1100" kern="1200" dirty="0" smtClean="0">
              <a:solidFill>
                <a:srgbClr val="7030A0"/>
              </a:solidFill>
              <a:latin typeface="Book Antiqua" pitchFamily="18" charset="0"/>
            </a:rPr>
            <a:t>0 640 682,61</a:t>
          </a:r>
          <a:r>
            <a:rPr lang="ru-RU" sz="1100" kern="1200" dirty="0" smtClean="0">
              <a:solidFill>
                <a:srgbClr val="7030A0"/>
              </a:solidFill>
              <a:latin typeface="Book Antiqua" pitchFamily="18" charset="0"/>
            </a:rPr>
            <a:t> рублей</a:t>
          </a:r>
          <a:endParaRPr lang="ru-RU" sz="1100" kern="1200" dirty="0">
            <a:solidFill>
              <a:srgbClr val="7030A0"/>
            </a:solidFill>
            <a:latin typeface="Book Antiqua" pitchFamily="18" charset="0"/>
          </a:endParaRPr>
        </a:p>
      </dsp:txBody>
      <dsp:txXfrm>
        <a:off x="880326" y="47296"/>
        <a:ext cx="1929231" cy="8742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242118-79B0-4993-A2E0-E101458A2CA5}">
      <dsp:nvSpPr>
        <dsp:cNvPr id="0" name=""/>
        <dsp:cNvSpPr/>
      </dsp:nvSpPr>
      <dsp:spPr>
        <a:xfrm>
          <a:off x="4567084" y="1780379"/>
          <a:ext cx="4001633" cy="593475"/>
        </a:xfrm>
        <a:prstGeom prst="rightArrow">
          <a:avLst>
            <a:gd name="adj1" fmla="val 75000"/>
            <a:gd name="adj2" fmla="val 50000"/>
          </a:avLst>
        </a:prstGeom>
        <a:solidFill>
          <a:srgbClr val="FF99FF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isometricOffAxis1Right" zoom="95000"/>
          <a:lightRig rig="flat" dir="t"/>
        </a:scene3d>
        <a:sp3d z="-4005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81 000,00 </a:t>
          </a:r>
          <a:r>
            <a:rPr lang="ru-RU" sz="2400" kern="1200" dirty="0" smtClean="0"/>
            <a:t>рублей</a:t>
          </a:r>
          <a:endParaRPr lang="ru-RU" sz="2400" kern="1200" dirty="0"/>
        </a:p>
      </dsp:txBody>
      <dsp:txXfrm>
        <a:off x="4567084" y="1854563"/>
        <a:ext cx="3779080" cy="445107"/>
      </dsp:txXfrm>
    </dsp:sp>
    <dsp:sp modelId="{8DD3FA62-DB01-46F9-85C0-6830C1E2D580}">
      <dsp:nvSpPr>
        <dsp:cNvPr id="0" name=""/>
        <dsp:cNvSpPr/>
      </dsp:nvSpPr>
      <dsp:spPr>
        <a:xfrm>
          <a:off x="233" y="936108"/>
          <a:ext cx="4566851" cy="2282016"/>
        </a:xfrm>
        <a:prstGeom prst="round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accent2">
              <a:lumMod val="75000"/>
            </a:schemeClr>
          </a:solidFill>
        </a:ln>
        <a:effectLst/>
        <a:scene3d>
          <a:camera prst="isometricOffAxis1Right" zoom="95000"/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6600"/>
              </a:solidFill>
            </a:rPr>
            <a:t>Защита населения и территории от чрезвычайных ситуаций природного и техногенного характера, пожарная безопасность</a:t>
          </a:r>
          <a:endParaRPr lang="ru-RU" sz="2400" kern="1200" dirty="0">
            <a:solidFill>
              <a:srgbClr val="006600"/>
            </a:solidFill>
          </a:endParaRPr>
        </a:p>
      </dsp:txBody>
      <dsp:txXfrm>
        <a:off x="111632" y="1047507"/>
        <a:ext cx="4344053" cy="20592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F12DD0-9470-42FC-BEB6-A8D44F937BA8}">
      <dsp:nvSpPr>
        <dsp:cNvPr id="0" name=""/>
        <dsp:cNvSpPr/>
      </dsp:nvSpPr>
      <dsp:spPr>
        <a:xfrm rot="5400000">
          <a:off x="5515381" y="-2394659"/>
          <a:ext cx="525081" cy="543804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isometricOffAxis2Left"/>
          <a:lightRig rig="flat" dir="t"/>
        </a:scene3d>
        <a:sp3d extrusionH="12700" prstMaterial="plastic">
          <a:bevelT w="50800" h="50800" prst="rible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115 164,00 </a:t>
          </a:r>
          <a:r>
            <a:rPr lang="ru-RU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рублей</a:t>
          </a:r>
          <a:endParaRPr lang="ru-RU" sz="20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F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 rot="-5400000">
        <a:off x="3058900" y="87454"/>
        <a:ext cx="5412412" cy="473817"/>
      </dsp:txXfrm>
    </dsp:sp>
    <dsp:sp modelId="{7C589656-3B17-48E0-B5AE-BB291BAEEC77}">
      <dsp:nvSpPr>
        <dsp:cNvPr id="0" name=""/>
        <dsp:cNvSpPr/>
      </dsp:nvSpPr>
      <dsp:spPr>
        <a:xfrm>
          <a:off x="0" y="1127"/>
          <a:ext cx="3058899" cy="656352"/>
        </a:xfrm>
        <a:prstGeom prst="roundRect">
          <a:avLst/>
        </a:prstGeom>
        <a:gradFill rotWithShape="0">
          <a:gsLst>
            <a:gs pos="0">
              <a:schemeClr val="bg2">
                <a:lumMod val="7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bg2">
                <a:lumMod val="50000"/>
              </a:schemeClr>
            </a:gs>
            <a:gs pos="100000">
              <a:schemeClr val="bg2">
                <a:lumMod val="90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Общеэкономические вопросы</a:t>
          </a:r>
          <a:endParaRPr lang="ru-RU" sz="1600" kern="1200" dirty="0">
            <a:solidFill>
              <a:srgbClr val="FFFF0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32040" y="33167"/>
        <a:ext cx="2994819" cy="592272"/>
      </dsp:txXfrm>
    </dsp:sp>
    <dsp:sp modelId="{D115F0CF-2C6D-45A8-BB55-B79A08C5C488}">
      <dsp:nvSpPr>
        <dsp:cNvPr id="0" name=""/>
        <dsp:cNvSpPr/>
      </dsp:nvSpPr>
      <dsp:spPr>
        <a:xfrm rot="5400000">
          <a:off x="5515381" y="-1705489"/>
          <a:ext cx="525081" cy="5438044"/>
        </a:xfrm>
        <a:prstGeom prst="round2SameRect">
          <a:avLst/>
        </a:prstGeom>
        <a:solidFill>
          <a:schemeClr val="accent5">
            <a:tint val="40000"/>
            <a:alpha val="90000"/>
            <a:hueOff val="-726544"/>
            <a:satOff val="-673"/>
            <a:lumOff val="-62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726544"/>
              <a:satOff val="-673"/>
              <a:lumOff val="-622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isometricOffAxis2Left"/>
          <a:lightRig rig="flat" dir="t"/>
        </a:scene3d>
        <a:sp3d extrusionH="12700" prstMaterial="plastic">
          <a:bevelT w="50800" h="50800" prst="rible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1 268 156,12 </a:t>
          </a:r>
          <a:r>
            <a:rPr lang="ru-RU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рублей</a:t>
          </a:r>
          <a:endParaRPr lang="ru-RU" sz="20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F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 rot="-5400000">
        <a:off x="3058900" y="776624"/>
        <a:ext cx="5412412" cy="473817"/>
      </dsp:txXfrm>
    </dsp:sp>
    <dsp:sp modelId="{9D55DBF9-14A0-4435-8385-1D3AC3E5BEF9}">
      <dsp:nvSpPr>
        <dsp:cNvPr id="0" name=""/>
        <dsp:cNvSpPr/>
      </dsp:nvSpPr>
      <dsp:spPr>
        <a:xfrm>
          <a:off x="0" y="690297"/>
          <a:ext cx="3058899" cy="656352"/>
        </a:xfrm>
        <a:prstGeom prst="roundRect">
          <a:avLst/>
        </a:prstGeom>
        <a:gradFill rotWithShape="0">
          <a:gsLst>
            <a:gs pos="0">
              <a:schemeClr val="accent4">
                <a:lumMod val="60000"/>
                <a:lumOff val="40000"/>
              </a:schemeClr>
            </a:gs>
            <a:gs pos="30000">
              <a:schemeClr val="accent5">
                <a:hueOff val="-619303"/>
                <a:satOff val="6209"/>
                <a:lumOff val="-4314"/>
                <a:alphaOff val="0"/>
                <a:shade val="58000"/>
                <a:satMod val="165000"/>
              </a:schemeClr>
            </a:gs>
            <a:gs pos="75000">
              <a:schemeClr val="accent4">
                <a:lumMod val="40000"/>
                <a:lumOff val="60000"/>
              </a:schemeClr>
            </a:gs>
            <a:gs pos="100000">
              <a:schemeClr val="accent5">
                <a:hueOff val="-619303"/>
                <a:satOff val="6209"/>
                <a:lumOff val="-4314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3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Сельское хозяйство и рыболовство</a:t>
          </a:r>
          <a:endParaRPr lang="ru-RU" sz="1600" kern="1200" dirty="0">
            <a:solidFill>
              <a:schemeClr val="accent3">
                <a:lumMod val="75000"/>
              </a:schemeClr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32040" y="722337"/>
        <a:ext cx="2994819" cy="592272"/>
      </dsp:txXfrm>
    </dsp:sp>
    <dsp:sp modelId="{A180D897-B08F-4316-AE71-D6188C99552A}">
      <dsp:nvSpPr>
        <dsp:cNvPr id="0" name=""/>
        <dsp:cNvSpPr/>
      </dsp:nvSpPr>
      <dsp:spPr>
        <a:xfrm rot="5400000">
          <a:off x="5515381" y="-1016320"/>
          <a:ext cx="525081" cy="5438044"/>
        </a:xfrm>
        <a:prstGeom prst="round2SameRect">
          <a:avLst/>
        </a:prstGeom>
        <a:solidFill>
          <a:schemeClr val="accent5">
            <a:tint val="40000"/>
            <a:alpha val="90000"/>
            <a:hueOff val="-1453088"/>
            <a:satOff val="-1346"/>
            <a:lumOff val="-124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453088"/>
              <a:satOff val="-1346"/>
              <a:lumOff val="-1244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isometricOffAxis2Left"/>
          <a:lightRig rig="flat" dir="t"/>
        </a:scene3d>
        <a:sp3d extrusionH="12700" prstMaterial="plastic">
          <a:bevelT w="50800" h="50800" prst="rible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1 244 938,52 </a:t>
          </a:r>
          <a:r>
            <a:rPr lang="ru-RU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рублей</a:t>
          </a:r>
          <a:endParaRPr lang="ru-RU" sz="20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F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 rot="-5400000">
        <a:off x="3058900" y="1465793"/>
        <a:ext cx="5412412" cy="473817"/>
      </dsp:txXfrm>
    </dsp:sp>
    <dsp:sp modelId="{146C00D2-701B-44F1-B3F0-EA0E575A1808}">
      <dsp:nvSpPr>
        <dsp:cNvPr id="0" name=""/>
        <dsp:cNvSpPr/>
      </dsp:nvSpPr>
      <dsp:spPr>
        <a:xfrm>
          <a:off x="0" y="1368151"/>
          <a:ext cx="3058899" cy="656352"/>
        </a:xfrm>
        <a:prstGeom prst="roundRect">
          <a:avLst/>
        </a:prstGeom>
        <a:gradFill rotWithShape="0">
          <a:gsLst>
            <a:gs pos="0">
              <a:schemeClr val="accent5">
                <a:lumMod val="40000"/>
                <a:lumOff val="60000"/>
              </a:schemeClr>
            </a:gs>
            <a:gs pos="30000">
              <a:schemeClr val="accent5">
                <a:hueOff val="-1238607"/>
                <a:satOff val="12418"/>
                <a:lumOff val="-8628"/>
                <a:alphaOff val="0"/>
                <a:shade val="58000"/>
                <a:satMod val="165000"/>
              </a:schemeClr>
            </a:gs>
            <a:gs pos="75000">
              <a:schemeClr val="bg2">
                <a:lumMod val="75000"/>
              </a:schemeClr>
            </a:gs>
            <a:gs pos="100000">
              <a:schemeClr val="accent6">
                <a:lumMod val="40000"/>
                <a:lumOff val="60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8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Транспорт</a:t>
          </a:r>
          <a:endParaRPr lang="ru-RU" sz="1600" kern="1200" dirty="0">
            <a:solidFill>
              <a:srgbClr val="00800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32040" y="1400191"/>
        <a:ext cx="2994819" cy="592272"/>
      </dsp:txXfrm>
    </dsp:sp>
    <dsp:sp modelId="{5E33FE70-7E33-4253-AADE-403C577F867A}">
      <dsp:nvSpPr>
        <dsp:cNvPr id="0" name=""/>
        <dsp:cNvSpPr/>
      </dsp:nvSpPr>
      <dsp:spPr>
        <a:xfrm rot="5400000">
          <a:off x="5515381" y="-322209"/>
          <a:ext cx="525081" cy="5438044"/>
        </a:xfrm>
        <a:prstGeom prst="round2SameRect">
          <a:avLst/>
        </a:prstGeom>
        <a:solidFill>
          <a:schemeClr val="accent5">
            <a:tint val="40000"/>
            <a:alpha val="90000"/>
            <a:hueOff val="-2179632"/>
            <a:satOff val="-2019"/>
            <a:lumOff val="-1865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179632"/>
              <a:satOff val="-2019"/>
              <a:lumOff val="-1865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isometricOffAxis2Left"/>
          <a:lightRig rig="flat" dir="t"/>
        </a:scene3d>
        <a:sp3d extrusionH="12700" prstMaterial="plastic">
          <a:bevelT w="50800" h="50800" prst="rible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1 205 700,00 </a:t>
          </a:r>
          <a:r>
            <a:rPr lang="ru-RU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рублей</a:t>
          </a:r>
          <a:endParaRPr lang="ru-RU" sz="20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F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 rot="-5400000">
        <a:off x="3058900" y="2159904"/>
        <a:ext cx="5412412" cy="473817"/>
      </dsp:txXfrm>
    </dsp:sp>
    <dsp:sp modelId="{9A3272FF-30F7-4693-8529-97554BA0A4F1}">
      <dsp:nvSpPr>
        <dsp:cNvPr id="0" name=""/>
        <dsp:cNvSpPr/>
      </dsp:nvSpPr>
      <dsp:spPr>
        <a:xfrm>
          <a:off x="0" y="2068636"/>
          <a:ext cx="3058899" cy="656352"/>
        </a:xfrm>
        <a:prstGeom prst="roundRect">
          <a:avLst/>
        </a:prstGeom>
        <a:gradFill rotWithShape="0">
          <a:gsLst>
            <a:gs pos="0">
              <a:schemeClr val="accent5">
                <a:hueOff val="-1857910"/>
                <a:satOff val="18626"/>
                <a:lumOff val="-12941"/>
                <a:alphaOff val="0"/>
                <a:shade val="63000"/>
                <a:satMod val="165000"/>
              </a:schemeClr>
            </a:gs>
            <a:gs pos="30000">
              <a:schemeClr val="accent5">
                <a:hueOff val="-1857910"/>
                <a:satOff val="18626"/>
                <a:lumOff val="-12941"/>
                <a:alphaOff val="0"/>
                <a:shade val="58000"/>
                <a:satMod val="165000"/>
              </a:schemeClr>
            </a:gs>
            <a:gs pos="75000">
              <a:schemeClr val="accent5">
                <a:hueOff val="-1857910"/>
                <a:satOff val="18626"/>
                <a:lumOff val="-12941"/>
                <a:alphaOff val="0"/>
                <a:shade val="30000"/>
                <a:satMod val="175000"/>
              </a:schemeClr>
            </a:gs>
            <a:gs pos="100000">
              <a:schemeClr val="accent5">
                <a:hueOff val="-1857910"/>
                <a:satOff val="18626"/>
                <a:lumOff val="-12941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Дорожное хозяйство (дорожные фонды)</a:t>
          </a:r>
          <a:endParaRPr lang="ru-RU" sz="1600" kern="1200" dirty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32040" y="2100676"/>
        <a:ext cx="2994819" cy="592272"/>
      </dsp:txXfrm>
    </dsp:sp>
    <dsp:sp modelId="{5D7F01D2-F9B9-4711-A097-E53A683854B2}">
      <dsp:nvSpPr>
        <dsp:cNvPr id="0" name=""/>
        <dsp:cNvSpPr/>
      </dsp:nvSpPr>
      <dsp:spPr>
        <a:xfrm rot="5400000">
          <a:off x="5515381" y="366960"/>
          <a:ext cx="525081" cy="5438044"/>
        </a:xfrm>
        <a:prstGeom prst="round2SameRect">
          <a:avLst/>
        </a:prstGeom>
        <a:solidFill>
          <a:schemeClr val="accent5">
            <a:tint val="40000"/>
            <a:alpha val="90000"/>
            <a:hueOff val="-2906175"/>
            <a:satOff val="-2692"/>
            <a:lumOff val="-248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906175"/>
              <a:satOff val="-2692"/>
              <a:lumOff val="-2487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isometricOffAxis2Left"/>
          <a:lightRig rig="flat" dir="t"/>
        </a:scene3d>
        <a:sp3d extrusionH="12700" prstMaterial="plastic">
          <a:bevelT w="50800" h="50800" prst="rible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150 000,00 </a:t>
          </a:r>
          <a:r>
            <a:rPr lang="ru-RU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рублей</a:t>
          </a:r>
        </a:p>
      </dsp:txBody>
      <dsp:txXfrm rot="-5400000">
        <a:off x="3058900" y="2849073"/>
        <a:ext cx="5412412" cy="473817"/>
      </dsp:txXfrm>
    </dsp:sp>
    <dsp:sp modelId="{A3DE956A-5FE7-4CAF-B3E4-071B84C844AA}">
      <dsp:nvSpPr>
        <dsp:cNvPr id="0" name=""/>
        <dsp:cNvSpPr/>
      </dsp:nvSpPr>
      <dsp:spPr>
        <a:xfrm>
          <a:off x="0" y="2757806"/>
          <a:ext cx="3058899" cy="656352"/>
        </a:xfrm>
        <a:prstGeom prst="roundRect">
          <a:avLst/>
        </a:prstGeom>
        <a:gradFill rotWithShape="0">
          <a:gsLst>
            <a:gs pos="0">
              <a:schemeClr val="accent5">
                <a:hueOff val="-2477214"/>
                <a:satOff val="24835"/>
                <a:lumOff val="-17255"/>
                <a:alphaOff val="0"/>
                <a:shade val="63000"/>
                <a:satMod val="165000"/>
              </a:schemeClr>
            </a:gs>
            <a:gs pos="30000">
              <a:schemeClr val="accent5">
                <a:hueOff val="-2477214"/>
                <a:satOff val="24835"/>
                <a:lumOff val="-17255"/>
                <a:alphaOff val="0"/>
                <a:shade val="58000"/>
                <a:satMod val="165000"/>
              </a:schemeClr>
            </a:gs>
            <a:gs pos="75000">
              <a:schemeClr val="accent5">
                <a:hueOff val="-2477214"/>
                <a:satOff val="24835"/>
                <a:lumOff val="-17255"/>
                <a:alphaOff val="0"/>
                <a:shade val="30000"/>
                <a:satMod val="175000"/>
              </a:schemeClr>
            </a:gs>
            <a:gs pos="100000">
              <a:schemeClr val="accent5">
                <a:hueOff val="-2477214"/>
                <a:satOff val="24835"/>
                <a:lumOff val="-17255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Связь и информатика</a:t>
          </a:r>
          <a:endParaRPr lang="ru-RU" sz="1600" kern="1200" dirty="0">
            <a:solidFill>
              <a:schemeClr val="accent2">
                <a:lumMod val="75000"/>
              </a:schemeClr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32040" y="2789846"/>
        <a:ext cx="2994819" cy="592272"/>
      </dsp:txXfrm>
    </dsp:sp>
    <dsp:sp modelId="{F6CB5D25-3671-46FA-9EB3-71836255D527}">
      <dsp:nvSpPr>
        <dsp:cNvPr id="0" name=""/>
        <dsp:cNvSpPr/>
      </dsp:nvSpPr>
      <dsp:spPr>
        <a:xfrm rot="5400000">
          <a:off x="5515381" y="1056130"/>
          <a:ext cx="525081" cy="5438044"/>
        </a:xfrm>
        <a:prstGeom prst="round2SameRect">
          <a:avLst/>
        </a:prstGeom>
        <a:solidFill>
          <a:schemeClr val="accent5">
            <a:tint val="40000"/>
            <a:alpha val="90000"/>
            <a:hueOff val="-3632719"/>
            <a:satOff val="-3365"/>
            <a:lumOff val="-310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632719"/>
              <a:satOff val="-3365"/>
              <a:lumOff val="-3109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isometricOffAxis2Left"/>
          <a:lightRig rig="flat" dir="t"/>
        </a:scene3d>
        <a:sp3d extrusionH="12700" prstMaterial="plastic">
          <a:bevelT w="50800" h="50800" prst="rible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416 000,00 </a:t>
          </a:r>
          <a:r>
            <a:rPr lang="ru-RU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рублей</a:t>
          </a:r>
          <a:endParaRPr lang="ru-RU" sz="20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F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 rot="-5400000">
        <a:off x="3058900" y="3538243"/>
        <a:ext cx="5412412" cy="473817"/>
      </dsp:txXfrm>
    </dsp:sp>
    <dsp:sp modelId="{BD91863B-5139-4F7F-9E2B-62645B242105}">
      <dsp:nvSpPr>
        <dsp:cNvPr id="0" name=""/>
        <dsp:cNvSpPr/>
      </dsp:nvSpPr>
      <dsp:spPr>
        <a:xfrm>
          <a:off x="0" y="3446976"/>
          <a:ext cx="3058899" cy="656352"/>
        </a:xfrm>
        <a:prstGeom prst="roundRect">
          <a:avLst/>
        </a:prstGeom>
        <a:gradFill rotWithShape="0">
          <a:gsLst>
            <a:gs pos="0">
              <a:schemeClr val="accent5">
                <a:hueOff val="-3096517"/>
                <a:satOff val="31044"/>
                <a:lumOff val="-21569"/>
                <a:alphaOff val="0"/>
                <a:shade val="63000"/>
                <a:satMod val="165000"/>
              </a:schemeClr>
            </a:gs>
            <a:gs pos="30000">
              <a:schemeClr val="accent5">
                <a:hueOff val="-3096517"/>
                <a:satOff val="31044"/>
                <a:lumOff val="-21569"/>
                <a:alphaOff val="0"/>
                <a:shade val="58000"/>
                <a:satMod val="165000"/>
              </a:schemeClr>
            </a:gs>
            <a:gs pos="75000">
              <a:schemeClr val="accent5">
                <a:hueOff val="-3096517"/>
                <a:satOff val="31044"/>
                <a:lumOff val="-21569"/>
                <a:alphaOff val="0"/>
                <a:shade val="30000"/>
                <a:satMod val="175000"/>
              </a:schemeClr>
            </a:gs>
            <a:gs pos="100000">
              <a:schemeClr val="accent5">
                <a:hueOff val="-3096517"/>
                <a:satOff val="31044"/>
                <a:lumOff val="-2156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Другие вопросы в области национальной экономики</a:t>
          </a:r>
          <a:endParaRPr lang="ru-RU" sz="1600" kern="1200" dirty="0">
            <a:solidFill>
              <a:srgbClr val="00206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32040" y="3479016"/>
        <a:ext cx="2994819" cy="5922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A93BDE-E986-4960-BB30-B1150EC817F9}">
      <dsp:nvSpPr>
        <dsp:cNvPr id="0" name=""/>
        <dsp:cNvSpPr/>
      </dsp:nvSpPr>
      <dsp:spPr>
        <a:xfrm>
          <a:off x="-110739" y="0"/>
          <a:ext cx="3938210" cy="3938210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19A3435-A83F-4238-8808-BFA38911C7F1}">
      <dsp:nvSpPr>
        <dsp:cNvPr id="0" name=""/>
        <dsp:cNvSpPr/>
      </dsp:nvSpPr>
      <dsp:spPr>
        <a:xfrm>
          <a:off x="1656166" y="0"/>
          <a:ext cx="6927191" cy="3938210"/>
        </a:xfrm>
        <a:prstGeom prst="rect">
          <a:avLst/>
        </a:prstGeom>
        <a:gradFill flip="none" rotWithShape="0">
          <a:gsLst>
            <a:gs pos="0">
              <a:srgbClr val="92D050"/>
            </a:gs>
            <a:gs pos="50000">
              <a:schemeClr val="accent6">
                <a:tint val="44500"/>
                <a:satMod val="160000"/>
              </a:schemeClr>
            </a:gs>
            <a:gs pos="100000">
              <a:schemeClr val="accent6">
                <a:tint val="23500"/>
                <a:satMod val="160000"/>
              </a:schemeClr>
            </a:gs>
          </a:gsLst>
          <a:path path="circle">
            <a:fillToRect r="100000" b="100000"/>
          </a:path>
          <a:tileRect l="-100000" t="-100000"/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2">
                  <a:lumMod val="50000"/>
                </a:schemeClr>
              </a:solidFill>
              <a:latin typeface="Monotype Corsiva" pitchFamily="66" charset="0"/>
              <a:cs typeface="Simplified Arabic Fixed" pitchFamily="49" charset="-78"/>
            </a:rPr>
            <a:t>Жилищное хозяйство</a:t>
          </a:r>
          <a:endParaRPr lang="ru-RU" sz="2800" kern="1200" dirty="0">
            <a:solidFill>
              <a:schemeClr val="bg2">
                <a:lumMod val="50000"/>
              </a:schemeClr>
            </a:solidFill>
            <a:latin typeface="Monotype Corsiva" pitchFamily="66" charset="0"/>
            <a:cs typeface="Simplified Arabic Fixed" pitchFamily="49" charset="-78"/>
          </a:endParaRPr>
        </a:p>
      </dsp:txBody>
      <dsp:txXfrm>
        <a:off x="1656166" y="0"/>
        <a:ext cx="3463595" cy="1181465"/>
      </dsp:txXfrm>
    </dsp:sp>
    <dsp:sp modelId="{35BF7F8D-8AD4-4E2E-9101-56E51DA79148}">
      <dsp:nvSpPr>
        <dsp:cNvPr id="0" name=""/>
        <dsp:cNvSpPr/>
      </dsp:nvSpPr>
      <dsp:spPr>
        <a:xfrm>
          <a:off x="578448" y="1181465"/>
          <a:ext cx="2559833" cy="255983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E26A35F-C5EA-478A-8CA8-82E9E637AEB9}">
      <dsp:nvSpPr>
        <dsp:cNvPr id="0" name=""/>
        <dsp:cNvSpPr/>
      </dsp:nvSpPr>
      <dsp:spPr>
        <a:xfrm>
          <a:off x="1656199" y="1152129"/>
          <a:ext cx="6992036" cy="2559833"/>
        </a:xfrm>
        <a:prstGeom prst="rect">
          <a:avLst/>
        </a:prstGeom>
        <a:gradFill flip="none" rotWithShape="0">
          <a:gsLst>
            <a:gs pos="0">
              <a:srgbClr val="0070C0"/>
            </a:gs>
            <a:gs pos="50000">
              <a:schemeClr val="accent3">
                <a:lumMod val="40000"/>
                <a:lumOff val="60000"/>
                <a:shade val="67500"/>
                <a:satMod val="115000"/>
              </a:schemeClr>
            </a:gs>
            <a:gs pos="100000">
              <a:schemeClr val="accent2">
                <a:lumMod val="75000"/>
              </a:schemeClr>
            </a:gs>
          </a:gsLst>
          <a:lin ang="2700000" scaled="1"/>
          <a:tileRect/>
        </a:gradFill>
        <a:ln w="12700" cap="flat" cmpd="sng" algn="ctr">
          <a:solidFill>
            <a:schemeClr val="accent3">
              <a:hueOff val="4500961"/>
              <a:satOff val="407"/>
              <a:lumOff val="-4315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7030A0"/>
              </a:solidFill>
              <a:latin typeface="Monotype Corsiva" pitchFamily="66" charset="0"/>
              <a:cs typeface="Simplified Arabic Fixed" pitchFamily="49" charset="-78"/>
            </a:rPr>
            <a:t>Коммунальное хозяйство</a:t>
          </a:r>
          <a:endParaRPr lang="ru-RU" sz="2800" kern="1200" dirty="0">
            <a:solidFill>
              <a:srgbClr val="7030A0"/>
            </a:solidFill>
            <a:latin typeface="Monotype Corsiva" pitchFamily="66" charset="0"/>
            <a:cs typeface="Simplified Arabic Fixed" pitchFamily="49" charset="-78"/>
          </a:endParaRPr>
        </a:p>
      </dsp:txBody>
      <dsp:txXfrm>
        <a:off x="1656199" y="1152129"/>
        <a:ext cx="3496018" cy="1181461"/>
      </dsp:txXfrm>
    </dsp:sp>
    <dsp:sp modelId="{73A8C7DA-6A03-4112-AE65-3CA27F17FE8C}">
      <dsp:nvSpPr>
        <dsp:cNvPr id="0" name=""/>
        <dsp:cNvSpPr/>
      </dsp:nvSpPr>
      <dsp:spPr>
        <a:xfrm>
          <a:off x="1267634" y="2362927"/>
          <a:ext cx="1181461" cy="118146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DAFCED2-EFD7-4BE7-A929-0D81D0F68265}">
      <dsp:nvSpPr>
        <dsp:cNvPr id="0" name=""/>
        <dsp:cNvSpPr/>
      </dsp:nvSpPr>
      <dsp:spPr>
        <a:xfrm>
          <a:off x="1629551" y="2487287"/>
          <a:ext cx="7027544" cy="1181461"/>
        </a:xfrm>
        <a:prstGeom prst="rect">
          <a:avLst/>
        </a:prstGeom>
        <a:gradFill flip="none" rotWithShape="0">
          <a:gsLst>
            <a:gs pos="0">
              <a:srgbClr val="FFFF00"/>
            </a:gs>
            <a:gs pos="49000">
              <a:schemeClr val="accent2">
                <a:lumMod val="40000"/>
                <a:lumOff val="60000"/>
                <a:shade val="67500"/>
                <a:satMod val="115000"/>
              </a:schemeClr>
            </a:gs>
            <a:gs pos="84000">
              <a:srgbClr val="B17ED8"/>
            </a:gs>
            <a:gs pos="100000">
              <a:schemeClr val="accent1">
                <a:lumMod val="75000"/>
              </a:schemeClr>
            </a:gs>
          </a:gsLst>
          <a:lin ang="13500000" scaled="1"/>
          <a:tileRect/>
        </a:gradFill>
        <a:ln w="12700" cap="flat" cmpd="sng" algn="ctr">
          <a:solidFill>
            <a:schemeClr val="accent3">
              <a:hueOff val="9001922"/>
              <a:satOff val="813"/>
              <a:lumOff val="-8631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008000"/>
              </a:solidFill>
              <a:latin typeface="Monotype Corsiva" pitchFamily="66" charset="0"/>
              <a:cs typeface="Simplified Arabic Fixed" pitchFamily="49" charset="-78"/>
            </a:rPr>
            <a:t>Благоустройство</a:t>
          </a:r>
          <a:endParaRPr lang="ru-RU" sz="2800" kern="1200" dirty="0">
            <a:solidFill>
              <a:srgbClr val="008000"/>
            </a:solidFill>
            <a:latin typeface="Monotype Corsiva" pitchFamily="66" charset="0"/>
            <a:cs typeface="Simplified Arabic Fixed" pitchFamily="49" charset="-78"/>
          </a:endParaRPr>
        </a:p>
      </dsp:txBody>
      <dsp:txXfrm>
        <a:off x="1629551" y="2487287"/>
        <a:ext cx="3513772" cy="1181461"/>
      </dsp:txXfrm>
    </dsp:sp>
    <dsp:sp modelId="{9A397B1F-F689-4061-AC16-BEA3645A8857}">
      <dsp:nvSpPr>
        <dsp:cNvPr id="0" name=""/>
        <dsp:cNvSpPr/>
      </dsp:nvSpPr>
      <dsp:spPr>
        <a:xfrm>
          <a:off x="4955428" y="0"/>
          <a:ext cx="3761501" cy="1181465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rgbClr val="006600"/>
              </a:solidFill>
              <a:latin typeface="Book Antiqua" pitchFamily="18" charset="0"/>
            </a:rPr>
            <a:t>476 000,00 </a:t>
          </a:r>
          <a:r>
            <a:rPr lang="ru-RU" sz="2400" kern="1200" dirty="0" smtClean="0">
              <a:solidFill>
                <a:srgbClr val="006600"/>
              </a:solidFill>
              <a:latin typeface="Book Antiqua" pitchFamily="18" charset="0"/>
            </a:rPr>
            <a:t>рублей</a:t>
          </a:r>
          <a:endParaRPr lang="ru-RU" sz="2400" kern="1200" dirty="0">
            <a:solidFill>
              <a:srgbClr val="006600"/>
            </a:solidFill>
            <a:latin typeface="Book Antiqua" pitchFamily="18" charset="0"/>
          </a:endParaRPr>
        </a:p>
      </dsp:txBody>
      <dsp:txXfrm>
        <a:off x="4955428" y="0"/>
        <a:ext cx="3761501" cy="1181465"/>
      </dsp:txXfrm>
    </dsp:sp>
    <dsp:sp modelId="{ACD1A9D7-C218-4BA6-92F7-B815C63B6169}">
      <dsp:nvSpPr>
        <dsp:cNvPr id="0" name=""/>
        <dsp:cNvSpPr/>
      </dsp:nvSpPr>
      <dsp:spPr>
        <a:xfrm>
          <a:off x="4968553" y="1181465"/>
          <a:ext cx="3735251" cy="1181461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rgbClr val="0070C0"/>
              </a:solidFill>
              <a:latin typeface="Book Antiqua" pitchFamily="18" charset="0"/>
            </a:rPr>
            <a:t>930 000,00 </a:t>
          </a:r>
          <a:r>
            <a:rPr lang="ru-RU" sz="2400" kern="1200" dirty="0" smtClean="0">
              <a:solidFill>
                <a:srgbClr val="0070C0"/>
              </a:solidFill>
              <a:latin typeface="Book Antiqua" pitchFamily="18" charset="0"/>
            </a:rPr>
            <a:t>рублей</a:t>
          </a:r>
          <a:endParaRPr lang="ru-RU" sz="2400" kern="1200" dirty="0">
            <a:solidFill>
              <a:srgbClr val="0070C0"/>
            </a:solidFill>
            <a:latin typeface="Book Antiqua" pitchFamily="18" charset="0"/>
          </a:endParaRPr>
        </a:p>
      </dsp:txBody>
      <dsp:txXfrm>
        <a:off x="4968553" y="1181465"/>
        <a:ext cx="3735251" cy="1181461"/>
      </dsp:txXfrm>
    </dsp:sp>
    <dsp:sp modelId="{106CD16F-9808-4CBC-825B-0324DBB338A0}">
      <dsp:nvSpPr>
        <dsp:cNvPr id="0" name=""/>
        <dsp:cNvSpPr/>
      </dsp:nvSpPr>
      <dsp:spPr>
        <a:xfrm>
          <a:off x="4968553" y="2362927"/>
          <a:ext cx="3735251" cy="1181461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rgbClr val="7030A0"/>
              </a:solidFill>
              <a:latin typeface="Book Antiqua" pitchFamily="18" charset="0"/>
            </a:rPr>
            <a:t>1 330 000,00 </a:t>
          </a:r>
          <a:r>
            <a:rPr lang="ru-RU" sz="2400" kern="1200" dirty="0" smtClean="0">
              <a:solidFill>
                <a:srgbClr val="7030A0"/>
              </a:solidFill>
              <a:latin typeface="Book Antiqua" pitchFamily="18" charset="0"/>
            </a:rPr>
            <a:t>рублей</a:t>
          </a:r>
          <a:endParaRPr lang="ru-RU" sz="2400" kern="1200" dirty="0">
            <a:solidFill>
              <a:srgbClr val="7030A0"/>
            </a:solidFill>
            <a:latin typeface="Book Antiqua" pitchFamily="18" charset="0"/>
          </a:endParaRPr>
        </a:p>
      </dsp:txBody>
      <dsp:txXfrm>
        <a:off x="4968553" y="2362927"/>
        <a:ext cx="3735251" cy="118146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77C3C6-6710-45B0-956E-260125F6DB83}">
      <dsp:nvSpPr>
        <dsp:cNvPr id="0" name=""/>
        <dsp:cNvSpPr/>
      </dsp:nvSpPr>
      <dsp:spPr>
        <a:xfrm>
          <a:off x="1215924" y="0"/>
          <a:ext cx="5015800" cy="4032447"/>
        </a:xfrm>
        <a:prstGeom prst="donut">
          <a:avLst/>
        </a:prstGeom>
        <a:gradFill flip="none" rotWithShape="0">
          <a:gsLst>
            <a:gs pos="0">
              <a:schemeClr val="bg2">
                <a:lumMod val="50000"/>
              </a:schemeClr>
            </a:gs>
            <a:gs pos="50000">
              <a:schemeClr val="accent6">
                <a:lumMod val="60000"/>
                <a:lumOff val="4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  <a:tileRect/>
        </a:gra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F21276-CC94-4104-B611-7E505652F5AE}">
      <dsp:nvSpPr>
        <dsp:cNvPr id="0" name=""/>
        <dsp:cNvSpPr/>
      </dsp:nvSpPr>
      <dsp:spPr>
        <a:xfrm>
          <a:off x="2682111" y="147929"/>
          <a:ext cx="4637313" cy="481521"/>
        </a:xfrm>
        <a:prstGeom prst="roundRect">
          <a:avLst/>
        </a:prstGeom>
        <a:gradFill flip="none" rotWithShape="0">
          <a:gsLst>
            <a:gs pos="0">
              <a:schemeClr val="accent4">
                <a:lumMod val="40000"/>
                <a:lumOff val="60000"/>
              </a:schemeClr>
            </a:gs>
            <a:gs pos="50000">
              <a:srgbClr val="66FF66">
                <a:shade val="67500"/>
                <a:satMod val="115000"/>
              </a:srgbClr>
            </a:gs>
            <a:gs pos="100000">
              <a:srgbClr val="66FF66">
                <a:shade val="100000"/>
                <a:satMod val="115000"/>
              </a:srgbClr>
            </a:gs>
          </a:gsLst>
          <a:lin ang="13500000" scaled="1"/>
          <a:tileRect/>
        </a:gradFill>
        <a:ln w="127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  <a:scene3d>
          <a:camera prst="isometricOffAxis2Lef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Leelawadee" pitchFamily="34" charset="-34"/>
            </a:rPr>
            <a:t>Дошкольное образование –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45 415 789,95 </a:t>
          </a:r>
          <a:r>
            <a:rPr lang="ru-RU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 рублей</a:t>
          </a:r>
          <a:endParaRPr lang="ru-RU" sz="20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18A87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Garamond" pitchFamily="18" charset="0"/>
            <a:cs typeface="Leelawadee" pitchFamily="34" charset="-34"/>
          </a:endParaRPr>
        </a:p>
      </dsp:txBody>
      <dsp:txXfrm>
        <a:off x="2705617" y="171435"/>
        <a:ext cx="4590301" cy="434509"/>
      </dsp:txXfrm>
    </dsp:sp>
    <dsp:sp modelId="{91744966-8927-4E08-9D68-9873CCE33729}">
      <dsp:nvSpPr>
        <dsp:cNvPr id="0" name=""/>
        <dsp:cNvSpPr/>
      </dsp:nvSpPr>
      <dsp:spPr>
        <a:xfrm>
          <a:off x="2741977" y="740725"/>
          <a:ext cx="4570108" cy="427324"/>
        </a:xfrm>
        <a:prstGeom prst="roundRect">
          <a:avLst/>
        </a:prstGeom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rgbClr val="00B050"/>
            </a:gs>
          </a:gsLst>
          <a:lin ang="0" scaled="1"/>
          <a:tileRect/>
        </a:gradFill>
        <a:ln w="12700" cap="flat" cmpd="sng" algn="ctr">
          <a:solidFill>
            <a:schemeClr val="accent3">
              <a:shade val="50000"/>
              <a:hueOff val="-207333"/>
              <a:satOff val="1262"/>
              <a:lumOff val="15806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isometricOffAxis2Lef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Leelawadee" pitchFamily="34" charset="-34"/>
            </a:rPr>
            <a:t>Общее образование –</a:t>
          </a:r>
          <a:r>
            <a:rPr lang="ru-RU" sz="16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Leelawadee" pitchFamily="34" charset="-34"/>
            </a:rPr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197 183 512,16 </a:t>
          </a:r>
          <a:r>
            <a:rPr lang="ru-RU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рублей</a:t>
          </a:r>
          <a:endParaRPr lang="ru-RU" sz="20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18A87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Garamond" pitchFamily="18" charset="0"/>
            <a:cs typeface="Leelawadee" pitchFamily="34" charset="-34"/>
          </a:endParaRPr>
        </a:p>
      </dsp:txBody>
      <dsp:txXfrm>
        <a:off x="2762837" y="761585"/>
        <a:ext cx="4528388" cy="385604"/>
      </dsp:txXfrm>
    </dsp:sp>
    <dsp:sp modelId="{A4018A66-7230-4DCD-8C1C-2211CA8CFA92}">
      <dsp:nvSpPr>
        <dsp:cNvPr id="0" name=""/>
        <dsp:cNvSpPr/>
      </dsp:nvSpPr>
      <dsp:spPr>
        <a:xfrm>
          <a:off x="2741977" y="1322658"/>
          <a:ext cx="4570108" cy="534473"/>
        </a:xfrm>
        <a:prstGeom prst="roundRect">
          <a:avLst/>
        </a:prstGeom>
        <a:gradFill flip="none" rotWithShape="0">
          <a:gsLst>
            <a:gs pos="0">
              <a:schemeClr val="accent2">
                <a:lumMod val="60000"/>
                <a:lumOff val="40000"/>
              </a:schemeClr>
            </a:gs>
            <a:gs pos="50000">
              <a:srgbClr val="66FF66">
                <a:shade val="67500"/>
                <a:satMod val="115000"/>
              </a:srgb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ln w="12700" cap="flat" cmpd="sng" algn="ctr">
          <a:solidFill>
            <a:schemeClr val="accent3">
              <a:shade val="50000"/>
              <a:hueOff val="-414666"/>
              <a:satOff val="2524"/>
              <a:lumOff val="31612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isometricOffAxis2Lef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Leelawadee" pitchFamily="34" charset="-34"/>
            </a:rPr>
            <a:t>Дополнительное образование детей –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13 259 641,18 </a:t>
          </a:r>
          <a:r>
            <a:rPr lang="ru-RU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рублей</a:t>
          </a:r>
          <a:endParaRPr lang="ru-RU" sz="20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18A87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Garamond" pitchFamily="18" charset="0"/>
            <a:cs typeface="Leelawadee" pitchFamily="34" charset="-34"/>
          </a:endParaRPr>
        </a:p>
      </dsp:txBody>
      <dsp:txXfrm>
        <a:off x="2768068" y="1348749"/>
        <a:ext cx="4517926" cy="482291"/>
      </dsp:txXfrm>
    </dsp:sp>
    <dsp:sp modelId="{E939ED04-9DD3-443C-A4C8-F077ACC4A102}">
      <dsp:nvSpPr>
        <dsp:cNvPr id="0" name=""/>
        <dsp:cNvSpPr/>
      </dsp:nvSpPr>
      <dsp:spPr>
        <a:xfrm>
          <a:off x="2749316" y="2013431"/>
          <a:ext cx="4570108" cy="633639"/>
        </a:xfrm>
        <a:prstGeom prst="roundRect">
          <a:avLst/>
        </a:prstGeom>
        <a:gradFill flip="none" rotWithShape="0">
          <a:gsLst>
            <a:gs pos="0">
              <a:srgbClr val="CC66FF"/>
            </a:gs>
            <a:gs pos="50000">
              <a:srgbClr val="66FF66">
                <a:shade val="67500"/>
                <a:satMod val="115000"/>
              </a:srgbClr>
            </a:gs>
            <a:gs pos="100000">
              <a:srgbClr val="66FF66">
                <a:shade val="100000"/>
                <a:satMod val="115000"/>
              </a:srgbClr>
            </a:gs>
          </a:gsLst>
          <a:lin ang="8100000" scaled="1"/>
          <a:tileRect/>
        </a:gradFill>
        <a:ln w="12700" cap="flat" cmpd="sng" algn="ctr">
          <a:solidFill>
            <a:schemeClr val="accent3">
              <a:shade val="50000"/>
              <a:hueOff val="-621999"/>
              <a:satOff val="3786"/>
              <a:lumOff val="47418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isometricOffAxis2Lef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Leelawadee" pitchFamily="34" charset="-34"/>
            </a:rPr>
            <a:t>Профессиональная подготовка, переподготовка и повышение квалификации – </a:t>
          </a:r>
          <a:r>
            <a:rPr lang="en-US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40 000,00 </a:t>
          </a:r>
          <a:r>
            <a:rPr lang="ru-RU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рублей</a:t>
          </a:r>
          <a:endParaRPr lang="ru-RU" sz="20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18A87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Garamond" pitchFamily="18" charset="0"/>
            <a:cs typeface="Leelawadee" pitchFamily="34" charset="-34"/>
          </a:endParaRPr>
        </a:p>
      </dsp:txBody>
      <dsp:txXfrm>
        <a:off x="2780248" y="2044363"/>
        <a:ext cx="4508244" cy="571775"/>
      </dsp:txXfrm>
    </dsp:sp>
    <dsp:sp modelId="{62B45263-82E0-4965-9D54-3C0488F9C373}">
      <dsp:nvSpPr>
        <dsp:cNvPr id="0" name=""/>
        <dsp:cNvSpPr/>
      </dsp:nvSpPr>
      <dsp:spPr>
        <a:xfrm>
          <a:off x="2741977" y="2711647"/>
          <a:ext cx="4570108" cy="501042"/>
        </a:xfrm>
        <a:prstGeom prst="roundRect">
          <a:avLst/>
        </a:prstGeom>
        <a:gradFill flip="none" rotWithShape="0">
          <a:gsLst>
            <a:gs pos="0">
              <a:schemeClr val="accent3">
                <a:lumMod val="75000"/>
              </a:schemeClr>
            </a:gs>
            <a:gs pos="50000">
              <a:srgbClr val="66FF66">
                <a:shade val="67500"/>
                <a:satMod val="115000"/>
              </a:srgbClr>
            </a:gs>
            <a:gs pos="100000">
              <a:schemeClr val="accent3">
                <a:lumMod val="60000"/>
                <a:lumOff val="40000"/>
              </a:schemeClr>
            </a:gs>
          </a:gsLst>
          <a:lin ang="18900000" scaled="1"/>
          <a:tileRect/>
        </a:gradFill>
        <a:ln w="12700" cap="flat" cmpd="sng" algn="ctr">
          <a:solidFill>
            <a:schemeClr val="accent3">
              <a:shade val="50000"/>
              <a:hueOff val="-414666"/>
              <a:satOff val="2524"/>
              <a:lumOff val="31612"/>
              <a:alphaOff val="0"/>
            </a:schemeClr>
          </a:solidFill>
          <a:prstDash val="solid"/>
        </a:ln>
        <a:effectLst/>
        <a:scene3d>
          <a:camera prst="isometricOffAxis2Lef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Leelawadee" pitchFamily="34" charset="-34"/>
            </a:rPr>
            <a:t>Молодежная политика –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3 298 546,46 </a:t>
          </a:r>
          <a:r>
            <a:rPr lang="ru-RU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рублей</a:t>
          </a:r>
          <a:endParaRPr lang="ru-RU" sz="20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18A87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Garamond" pitchFamily="18" charset="0"/>
            <a:cs typeface="Leelawadee" pitchFamily="34" charset="-34"/>
          </a:endParaRPr>
        </a:p>
      </dsp:txBody>
      <dsp:txXfrm>
        <a:off x="2766436" y="2736106"/>
        <a:ext cx="4521190" cy="452124"/>
      </dsp:txXfrm>
    </dsp:sp>
    <dsp:sp modelId="{F4C87CDD-DF98-406D-A422-874D7EF8EF38}">
      <dsp:nvSpPr>
        <dsp:cNvPr id="0" name=""/>
        <dsp:cNvSpPr/>
      </dsp:nvSpPr>
      <dsp:spPr>
        <a:xfrm>
          <a:off x="2741977" y="3364531"/>
          <a:ext cx="4570108" cy="494479"/>
        </a:xfrm>
        <a:prstGeom prst="roundRect">
          <a:avLst/>
        </a:prstGeom>
        <a:gradFill flip="none" rotWithShape="0">
          <a:gsLst>
            <a:gs pos="0">
              <a:srgbClr val="9BE5FF"/>
            </a:gs>
            <a:gs pos="50000">
              <a:schemeClr val="accent3">
                <a:lumMod val="60000"/>
                <a:lumOff val="40000"/>
              </a:schemeClr>
            </a:gs>
            <a:gs pos="99000">
              <a:srgbClr val="FF99FF"/>
            </a:gs>
          </a:gsLst>
          <a:lin ang="5400000" scaled="1"/>
          <a:tileRect/>
        </a:gradFill>
        <a:ln w="12700" cap="flat" cmpd="sng" algn="ctr">
          <a:solidFill>
            <a:schemeClr val="accent3">
              <a:shade val="50000"/>
              <a:hueOff val="-207333"/>
              <a:satOff val="1262"/>
              <a:lumOff val="15806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isometricOffAxis2Lef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Leelawadee" pitchFamily="34" charset="-34"/>
            </a:rPr>
            <a:t>Другие вопросы в области образования –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A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aramond" pitchFamily="18" charset="0"/>
              <a:cs typeface="Leelawadee" pitchFamily="34" charset="-34"/>
            </a:rPr>
            <a:t>55 859 525,14 рублей</a:t>
          </a:r>
          <a:endParaRPr lang="ru-RU" sz="20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18A87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Garamond" pitchFamily="18" charset="0"/>
            <a:cs typeface="Leelawadee" pitchFamily="34" charset="-34"/>
          </a:endParaRPr>
        </a:p>
      </dsp:txBody>
      <dsp:txXfrm>
        <a:off x="2766115" y="3388669"/>
        <a:ext cx="4521832" cy="4462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E1BA12-73A8-4AA4-A94B-8815C8AB66C4}">
      <dsp:nvSpPr>
        <dsp:cNvPr id="0" name=""/>
        <dsp:cNvSpPr/>
      </dsp:nvSpPr>
      <dsp:spPr>
        <a:xfrm>
          <a:off x="0" y="479825"/>
          <a:ext cx="8643998" cy="1293862"/>
        </a:xfrm>
        <a:prstGeom prst="rect">
          <a:avLst/>
        </a:prstGeom>
        <a:gradFill rotWithShape="0">
          <a:gsLst>
            <a:gs pos="0">
              <a:srgbClr val="92D050"/>
            </a:gs>
            <a:gs pos="40000">
              <a:schemeClr val="dk1">
                <a:tint val="55000"/>
                <a:satMod val="130000"/>
              </a:schemeClr>
            </a:gs>
            <a:gs pos="50000">
              <a:schemeClr val="dk1">
                <a:tint val="59000"/>
                <a:satMod val="130000"/>
              </a:schemeClr>
            </a:gs>
            <a:gs pos="65000">
              <a:schemeClr val="dk1">
                <a:tint val="55000"/>
                <a:satMod val="130000"/>
              </a:schemeClr>
            </a:gs>
            <a:gs pos="100000">
              <a:srgbClr val="FFFF99"/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dk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chilly" dir="t"/>
        </a:scene3d>
        <a:sp3d z="12700" extrusionH="1700"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70870" tIns="645668" rIns="670870" bIns="170688" numCol="1" spcCol="1270" anchor="t" anchorCtr="0">
          <a:noAutofit/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cap="all" spc="0" dirty="0" smtClean="0">
              <a:ln/>
              <a:solidFill>
                <a:schemeClr val="accent5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Microsoft YaHei" pitchFamily="34" charset="-122"/>
              <a:ea typeface="Microsoft YaHei" pitchFamily="34" charset="-122"/>
              <a:cs typeface="Simplified Arabic Fixed" pitchFamily="49" charset="-78"/>
            </a:rPr>
            <a:t>19 973 464,46 рублей</a:t>
          </a:r>
          <a:endParaRPr lang="ru-RU" sz="2400" b="1" kern="1200" cap="all" spc="0" dirty="0">
            <a:ln/>
            <a:solidFill>
              <a:schemeClr val="accent5">
                <a:lumMod val="75000"/>
              </a:schemeClr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  <a:latin typeface="Microsoft YaHei" pitchFamily="34" charset="-122"/>
            <a:ea typeface="Microsoft YaHei" pitchFamily="34" charset="-122"/>
            <a:cs typeface="Simplified Arabic Fixed" pitchFamily="49" charset="-78"/>
          </a:endParaRPr>
        </a:p>
      </dsp:txBody>
      <dsp:txXfrm>
        <a:off x="0" y="479825"/>
        <a:ext cx="8643998" cy="1293862"/>
      </dsp:txXfrm>
    </dsp:sp>
    <dsp:sp modelId="{B2CC37CB-EC94-4123-BBA7-3B3D39BD7E62}">
      <dsp:nvSpPr>
        <dsp:cNvPr id="0" name=""/>
        <dsp:cNvSpPr/>
      </dsp:nvSpPr>
      <dsp:spPr>
        <a:xfrm>
          <a:off x="432199" y="22265"/>
          <a:ext cx="7401457" cy="915120"/>
        </a:xfrm>
        <a:prstGeom prst="roundRect">
          <a:avLst/>
        </a:prstGeom>
        <a:gradFill flip="none" rotWithShape="0">
          <a:gsLst>
            <a:gs pos="0">
              <a:srgbClr val="008000"/>
            </a:gs>
            <a:gs pos="50000">
              <a:srgbClr val="FFFF00"/>
            </a:gs>
            <a:gs pos="100000">
              <a:schemeClr val="accent3">
                <a:lumMod val="75000"/>
              </a:schemeClr>
            </a:gs>
          </a:gsLst>
          <a:path path="circle">
            <a:fillToRect l="100000" b="100000"/>
          </a:path>
          <a:tileRect t="-100000" r="-100000"/>
        </a:gradFill>
        <a:ln>
          <a:noFill/>
        </a:ln>
        <a:effectLst>
          <a:glow rad="63500">
            <a:schemeClr val="accent5">
              <a:satMod val="175000"/>
              <a:alpha val="40000"/>
            </a:schemeClr>
          </a:glow>
        </a:effectLst>
        <a:scene3d>
          <a:camera prst="perspectiveRigh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706" tIns="0" rIns="22870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B050"/>
              </a:solidFill>
              <a:latin typeface="Palatino Linotype" pitchFamily="18" charset="0"/>
            </a:rPr>
            <a:t>Культура</a:t>
          </a:r>
          <a:endParaRPr lang="ru-RU" sz="2000" kern="1200" dirty="0">
            <a:solidFill>
              <a:srgbClr val="00B050"/>
            </a:solidFill>
            <a:latin typeface="Palatino Linotype" pitchFamily="18" charset="0"/>
          </a:endParaRPr>
        </a:p>
      </dsp:txBody>
      <dsp:txXfrm>
        <a:off x="476871" y="66937"/>
        <a:ext cx="7312113" cy="825776"/>
      </dsp:txXfrm>
    </dsp:sp>
    <dsp:sp modelId="{744631D6-1F69-43C7-9050-A561CB52DDA8}">
      <dsp:nvSpPr>
        <dsp:cNvPr id="0" name=""/>
        <dsp:cNvSpPr/>
      </dsp:nvSpPr>
      <dsp:spPr>
        <a:xfrm>
          <a:off x="0" y="2388339"/>
          <a:ext cx="8643998" cy="1293862"/>
        </a:xfrm>
        <a:prstGeom prst="rect">
          <a:avLst/>
        </a:prstGeom>
        <a:gradFill rotWithShape="0">
          <a:gsLst>
            <a:gs pos="0">
              <a:srgbClr val="AAC5FC"/>
            </a:gs>
            <a:gs pos="40000">
              <a:schemeClr val="dk1">
                <a:tint val="55000"/>
                <a:satMod val="130000"/>
              </a:schemeClr>
            </a:gs>
            <a:gs pos="50000">
              <a:schemeClr val="dk1">
                <a:tint val="59000"/>
                <a:satMod val="130000"/>
              </a:schemeClr>
            </a:gs>
            <a:gs pos="65000">
              <a:schemeClr val="dk1">
                <a:tint val="55000"/>
                <a:satMod val="130000"/>
              </a:schemeClr>
            </a:gs>
            <a:gs pos="100000">
              <a:srgbClr val="FF99FF"/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dk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chilly" dir="t"/>
        </a:scene3d>
        <a:sp3d z="12700" extrusionH="1700"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70870" tIns="645668" rIns="670870" bIns="170688" numCol="1" spcCol="1270" anchor="t" anchorCtr="0">
          <a:noAutofit/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cap="all" spc="0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Microsoft YaHei" pitchFamily="34" charset="-122"/>
              <a:ea typeface="Microsoft YaHei" pitchFamily="34" charset="-122"/>
              <a:cs typeface="Simplified Arabic Fixed" pitchFamily="49" charset="-78"/>
            </a:rPr>
            <a:t>32 510 623,06 рублей</a:t>
          </a:r>
          <a:endParaRPr lang="ru-RU" sz="2400" b="1" kern="1200" cap="all" spc="0" dirty="0">
            <a:ln/>
            <a:solidFill>
              <a:srgbClr val="00B050"/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  <a:latin typeface="Microsoft YaHei" pitchFamily="34" charset="-122"/>
            <a:ea typeface="Microsoft YaHei" pitchFamily="34" charset="-122"/>
            <a:cs typeface="Simplified Arabic Fixed" pitchFamily="49" charset="-78"/>
          </a:endParaRPr>
        </a:p>
      </dsp:txBody>
      <dsp:txXfrm>
        <a:off x="0" y="2388339"/>
        <a:ext cx="8643998" cy="1293862"/>
      </dsp:txXfrm>
    </dsp:sp>
    <dsp:sp modelId="{925DDDDD-CBBE-4671-A11F-074B5122CD32}">
      <dsp:nvSpPr>
        <dsp:cNvPr id="0" name=""/>
        <dsp:cNvSpPr/>
      </dsp:nvSpPr>
      <dsp:spPr>
        <a:xfrm>
          <a:off x="432199" y="1941088"/>
          <a:ext cx="7401457" cy="915120"/>
        </a:xfrm>
        <a:prstGeom prst="roundRect">
          <a:avLst/>
        </a:prstGeom>
        <a:gradFill rotWithShape="0">
          <a:gsLst>
            <a:gs pos="0">
              <a:schemeClr val="accent3">
                <a:lumMod val="75000"/>
              </a:schemeClr>
            </a:gs>
            <a:gs pos="50000">
              <a:srgbClr val="FFFF00"/>
            </a:gs>
            <a:gs pos="100000">
              <a:schemeClr val="accent1">
                <a:lumMod val="75000"/>
              </a:schemeClr>
            </a:gs>
          </a:gsLst>
          <a:path path="circle">
            <a:fillToRect l="100000" b="100000"/>
          </a:path>
        </a:gradFill>
        <a:ln>
          <a:noFill/>
        </a:ln>
        <a:effectLst>
          <a:glow rad="139700">
            <a:schemeClr val="accent2">
              <a:satMod val="175000"/>
              <a:alpha val="40000"/>
            </a:schemeClr>
          </a:glow>
        </a:effectLst>
        <a:scene3d>
          <a:camera prst="perspectiveRigh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706" tIns="0" rIns="22870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2">
                  <a:lumMod val="25000"/>
                </a:schemeClr>
              </a:solidFill>
              <a:latin typeface="Palatino Linotype" pitchFamily="18" charset="0"/>
            </a:rPr>
            <a:t>Другие вопросы в области культуры, кинематографии</a:t>
          </a:r>
          <a:endParaRPr lang="ru-RU" sz="2000" kern="1200" dirty="0">
            <a:solidFill>
              <a:schemeClr val="bg2">
                <a:lumMod val="25000"/>
              </a:schemeClr>
            </a:solidFill>
            <a:latin typeface="Palatino Linotype" pitchFamily="18" charset="0"/>
          </a:endParaRPr>
        </a:p>
      </dsp:txBody>
      <dsp:txXfrm>
        <a:off x="476871" y="1985760"/>
        <a:ext cx="7312113" cy="82577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BC452-1E08-4D63-90E6-4B8BC6D13D21}">
      <dsp:nvSpPr>
        <dsp:cNvPr id="0" name=""/>
        <dsp:cNvSpPr/>
      </dsp:nvSpPr>
      <dsp:spPr>
        <a:xfrm>
          <a:off x="-3662484" y="-562741"/>
          <a:ext cx="4365843" cy="4365843"/>
        </a:xfrm>
        <a:prstGeom prst="blockArc">
          <a:avLst>
            <a:gd name="adj1" fmla="val 18900000"/>
            <a:gd name="adj2" fmla="val 2700000"/>
            <a:gd name="adj3" fmla="val 495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RightFacing" zoom="95000"/>
          <a:lightRig rig="flat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D3F053-227F-41FC-B284-CB362C53379C}">
      <dsp:nvSpPr>
        <dsp:cNvPr id="0" name=""/>
        <dsp:cNvSpPr/>
      </dsp:nvSpPr>
      <dsp:spPr>
        <a:xfrm>
          <a:off x="368699" y="249118"/>
          <a:ext cx="7654018" cy="4984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HeroicExtremeRightFacing" zoom="95000"/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682" tIns="45720" rIns="45720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2">
                  <a:lumMod val="50000"/>
                </a:schemeClr>
              </a:solidFill>
              <a:latin typeface="Monotype Corsiva" pitchFamily="66" charset="0"/>
              <a:ea typeface="Gulim" pitchFamily="34" charset="-127"/>
              <a:cs typeface="Simplified Arabic Fixed" pitchFamily="49" charset="-78"/>
            </a:rPr>
            <a:t>Пенсионное обеспечение</a:t>
          </a:r>
          <a:endParaRPr lang="ru-RU" sz="1800" kern="1200" dirty="0">
            <a:solidFill>
              <a:schemeClr val="bg2">
                <a:lumMod val="50000"/>
              </a:schemeClr>
            </a:solidFill>
            <a:latin typeface="Monotype Corsiva" pitchFamily="66" charset="0"/>
            <a:ea typeface="Gulim" pitchFamily="34" charset="-127"/>
            <a:cs typeface="Simplified Arabic Fixed" pitchFamily="49" charset="-78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1 </a:t>
          </a: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200 000,00 </a:t>
          </a: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рублей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68699" y="249118"/>
        <a:ext cx="7654018" cy="498496"/>
      </dsp:txXfrm>
    </dsp:sp>
    <dsp:sp modelId="{CF316D84-168A-4192-94A6-6ADA656B098B}">
      <dsp:nvSpPr>
        <dsp:cNvPr id="0" name=""/>
        <dsp:cNvSpPr/>
      </dsp:nvSpPr>
      <dsp:spPr>
        <a:xfrm>
          <a:off x="57138" y="186806"/>
          <a:ext cx="623121" cy="6231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C92F5D9-6042-49E7-9F72-8BBE600FC71B}">
      <dsp:nvSpPr>
        <dsp:cNvPr id="0" name=""/>
        <dsp:cNvSpPr/>
      </dsp:nvSpPr>
      <dsp:spPr>
        <a:xfrm>
          <a:off x="654499" y="996993"/>
          <a:ext cx="7368218" cy="498496"/>
        </a:xfrm>
        <a:prstGeom prst="rect">
          <a:avLst/>
        </a:prstGeom>
        <a:solidFill>
          <a:schemeClr val="accent2">
            <a:hueOff val="-5775273"/>
            <a:satOff val="5219"/>
            <a:lumOff val="589"/>
            <a:alphaOff val="0"/>
          </a:schemeClr>
        </a:solidFill>
        <a:ln>
          <a:noFill/>
        </a:ln>
        <a:effectLst/>
        <a:scene3d>
          <a:camera prst="perspectiveHeroicExtremeRightFacing" zoom="95000"/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682" tIns="45720" rIns="45720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Gulim" pitchFamily="34" charset="-127"/>
              <a:cs typeface="Simplified Arabic Fixed" pitchFamily="49" charset="-78"/>
            </a:rPr>
            <a:t>Социальное обеспечение населения</a:t>
          </a:r>
          <a:endParaRPr lang="ru-RU" sz="1800" kern="1200" dirty="0">
            <a:solidFill>
              <a:schemeClr val="accent3">
                <a:lumMod val="75000"/>
              </a:schemeClr>
            </a:solidFill>
            <a:latin typeface="Monotype Corsiva" pitchFamily="66" charset="0"/>
            <a:ea typeface="Gulim" pitchFamily="34" charset="-127"/>
            <a:cs typeface="Simplified Arabic Fixed" pitchFamily="49" charset="-78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233 592,00 </a:t>
          </a:r>
          <a:r>
            <a:rPr lang="ru-RU" sz="1600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рублей</a:t>
          </a:r>
          <a:endParaRPr lang="ru-RU" sz="1600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54499" y="996993"/>
        <a:ext cx="7368218" cy="498496"/>
      </dsp:txXfrm>
    </dsp:sp>
    <dsp:sp modelId="{93E8E685-24DD-4F67-9D47-EECFC114E8CD}">
      <dsp:nvSpPr>
        <dsp:cNvPr id="0" name=""/>
        <dsp:cNvSpPr/>
      </dsp:nvSpPr>
      <dsp:spPr>
        <a:xfrm>
          <a:off x="342938" y="934681"/>
          <a:ext cx="623121" cy="6231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5775273"/>
              <a:satOff val="5219"/>
              <a:lumOff val="589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8A5E89F-6ECC-49D9-AD15-F9012381DD16}">
      <dsp:nvSpPr>
        <dsp:cNvPr id="0" name=""/>
        <dsp:cNvSpPr/>
      </dsp:nvSpPr>
      <dsp:spPr>
        <a:xfrm>
          <a:off x="654499" y="1744869"/>
          <a:ext cx="7368218" cy="498496"/>
        </a:xfrm>
        <a:prstGeom prst="rect">
          <a:avLst/>
        </a:prstGeom>
        <a:solidFill>
          <a:schemeClr val="accent2">
            <a:hueOff val="-11550546"/>
            <a:satOff val="10438"/>
            <a:lumOff val="1179"/>
            <a:alphaOff val="0"/>
          </a:schemeClr>
        </a:solidFill>
        <a:ln>
          <a:noFill/>
        </a:ln>
        <a:effectLst/>
        <a:scene3d>
          <a:camera prst="perspectiveHeroicExtremeRightFacing" zoom="95000"/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682" tIns="45720" rIns="45720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5">
                  <a:lumMod val="50000"/>
                </a:schemeClr>
              </a:solidFill>
              <a:latin typeface="Monotype Corsiva" pitchFamily="66" charset="0"/>
              <a:ea typeface="Gulim" pitchFamily="34" charset="-127"/>
              <a:cs typeface="Simplified Arabic Fixed" pitchFamily="49" charset="-78"/>
            </a:rPr>
            <a:t>Охрана семьи и детства</a:t>
          </a:r>
          <a:endParaRPr lang="ru-RU" sz="1800" kern="1200" dirty="0">
            <a:solidFill>
              <a:schemeClr val="accent5">
                <a:lumMod val="50000"/>
              </a:schemeClr>
            </a:solidFill>
            <a:latin typeface="Monotype Corsiva" pitchFamily="66" charset="0"/>
            <a:ea typeface="Gulim" pitchFamily="34" charset="-127"/>
            <a:cs typeface="Simplified Arabic Fixed" pitchFamily="49" charset="-78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15 376 047,00 </a:t>
          </a:r>
          <a:r>
            <a:rPr lang="ru-RU" sz="16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рублей</a:t>
          </a:r>
          <a:endParaRPr lang="ru-RU" sz="16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54499" y="1744869"/>
        <a:ext cx="7368218" cy="498496"/>
      </dsp:txXfrm>
    </dsp:sp>
    <dsp:sp modelId="{17F97722-3C51-403A-A3C4-FF2399E360A1}">
      <dsp:nvSpPr>
        <dsp:cNvPr id="0" name=""/>
        <dsp:cNvSpPr/>
      </dsp:nvSpPr>
      <dsp:spPr>
        <a:xfrm>
          <a:off x="342938" y="1682556"/>
          <a:ext cx="623121" cy="6231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1550546"/>
              <a:satOff val="10438"/>
              <a:lumOff val="1179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676AC35-F65D-45FA-A536-D4769F1A8E63}">
      <dsp:nvSpPr>
        <dsp:cNvPr id="0" name=""/>
        <dsp:cNvSpPr/>
      </dsp:nvSpPr>
      <dsp:spPr>
        <a:xfrm>
          <a:off x="368699" y="2492744"/>
          <a:ext cx="7654018" cy="498496"/>
        </a:xfrm>
        <a:prstGeom prst="rect">
          <a:avLst/>
        </a:prstGeom>
        <a:solidFill>
          <a:schemeClr val="accent2">
            <a:hueOff val="-17325818"/>
            <a:satOff val="15657"/>
            <a:lumOff val="1768"/>
            <a:alphaOff val="0"/>
          </a:schemeClr>
        </a:solidFill>
        <a:ln>
          <a:noFill/>
        </a:ln>
        <a:effectLst/>
        <a:scene3d>
          <a:camera prst="perspectiveHeroicExtremeRightFacing" zoom="95000"/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682" tIns="45720" rIns="45720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  <a:latin typeface="Monotype Corsiva" pitchFamily="66" charset="0"/>
              <a:ea typeface="Gulim" pitchFamily="34" charset="-127"/>
              <a:cs typeface="Simplified Arabic Fixed" pitchFamily="49" charset="-78"/>
            </a:rPr>
            <a:t>Другие вопросы в области социальной политики</a:t>
          </a:r>
          <a:endParaRPr lang="ru-RU" sz="1800" kern="1200" dirty="0">
            <a:solidFill>
              <a:schemeClr val="accent1">
                <a:lumMod val="50000"/>
              </a:schemeClr>
            </a:solidFill>
            <a:latin typeface="Monotype Corsiva" pitchFamily="66" charset="0"/>
            <a:ea typeface="Gulim" pitchFamily="34" charset="-127"/>
            <a:cs typeface="Simplified Arabic Fixed" pitchFamily="49" charset="-78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rgbClr val="9933FF"/>
              </a:solidFill>
              <a:latin typeface="Times New Roman" pitchFamily="18" charset="0"/>
              <a:cs typeface="Times New Roman" pitchFamily="18" charset="0"/>
            </a:rPr>
            <a:t>1 921 491,00 рублей</a:t>
          </a:r>
          <a:endParaRPr lang="ru-RU" sz="1600" kern="1200" dirty="0">
            <a:solidFill>
              <a:srgbClr val="9933FF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68699" y="2492744"/>
        <a:ext cx="7654018" cy="498496"/>
      </dsp:txXfrm>
    </dsp:sp>
    <dsp:sp modelId="{631BE993-7273-4DB8-9B73-EF55BF55530D}">
      <dsp:nvSpPr>
        <dsp:cNvPr id="0" name=""/>
        <dsp:cNvSpPr/>
      </dsp:nvSpPr>
      <dsp:spPr>
        <a:xfrm>
          <a:off x="57138" y="2430432"/>
          <a:ext cx="623121" cy="6231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7325818"/>
              <a:satOff val="15657"/>
              <a:lumOff val="1768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0.16398</cdr:x>
      <cdr:y>0.75936</cdr:y>
    </cdr:from>
    <cdr:to>
      <cdr:x>0.26893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28760" y="32861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0.57377</cdr:x>
      <cdr:y>0.52941</cdr:y>
    </cdr:from>
    <cdr:to>
      <cdr:x>0.7541</cdr:x>
      <cdr:y>0.58824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520280" y="1944216"/>
          <a:ext cx="792088" cy="21602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0.19672</cdr:x>
      <cdr:y>0.09804</cdr:y>
    </cdr:from>
    <cdr:to>
      <cdr:x>0.34426</cdr:x>
      <cdr:y>0.23529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864096" y="360040"/>
          <a:ext cx="648072" cy="50405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93B7D-E12D-4BCC-B8EC-8B842A3BAB3A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47116-4F3C-4508-A712-DD3B07FF49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667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8DC7C40-8A57-4A7B-8F9B-3F9C9B0AD92B}" type="datetimeFigureOut">
              <a:rPr lang="ru-RU"/>
              <a:pPr>
                <a:defRPr/>
              </a:pPr>
              <a:t>15.11.2023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2F628AC-AF35-40FC-99AF-BCB04C20E2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5113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fld id="{992087EE-C892-4E29-A0CE-A36A92028F77}" type="slidenum">
              <a:rPr lang="ru-RU"/>
              <a:pPr eaLnBrk="1" hangingPunct="1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BB1C1B2A-4F71-4A28-A3FD-BA4120DF0DB7}" type="datetimeFigureOut">
              <a:rPr lang="ru-RU" smtClean="0"/>
              <a:pPr>
                <a:defRPr/>
              </a:pPr>
              <a:t>15.11.2023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B7C74F05-82C6-4475-903B-766ED1806B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wheel spokes="1"/>
      </p:transition>
    </mc:Choice>
    <mc:Fallback xmlns="">
      <p:transition>
        <p:wheel spokes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A028E1-0818-400B-B278-FFD68BB37656}" type="datetimeFigureOut">
              <a:rPr lang="ru-RU" smtClean="0"/>
              <a:pPr>
                <a:defRPr/>
              </a:pPr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C01123-C5BE-499D-A090-C9CDD353C3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heel spokes="1"/>
      </p:transition>
    </mc:Choice>
    <mc:Fallback xmlns="">
      <p:transition>
        <p:wheel spokes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00334A-2424-4188-9479-AC170720AFDC}" type="datetimeFigureOut">
              <a:rPr lang="ru-RU" smtClean="0"/>
              <a:pPr>
                <a:defRPr/>
              </a:pPr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09C10-23F7-49C0-B375-D0528F3014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heel spokes="1"/>
      </p:transition>
    </mc:Choice>
    <mc:Fallback xmlns="">
      <p:transition>
        <p:wheel spokes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EDBEA6B7-DCD5-41B3-97B3-A7825500C8D1}" type="datetimeFigureOut">
              <a:rPr lang="ru-RU" smtClean="0"/>
              <a:pPr>
                <a:defRPr/>
              </a:pPr>
              <a:t>15.11.2023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3200A660-964F-45CD-9FA5-958887F401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heel spokes="1"/>
      </p:transition>
    </mc:Choice>
    <mc:Fallback xmlns="">
      <p:transition>
        <p:wheel spokes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3C2746C9-B398-41EB-BF2F-FFF167E8AA0E}" type="datetimeFigureOut">
              <a:rPr lang="ru-RU" smtClean="0"/>
              <a:pPr>
                <a:defRPr/>
              </a:pPr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D89E3BFD-EE39-44E4-A44F-94E6105355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wheel spokes="1"/>
      </p:transition>
    </mc:Choice>
    <mc:Fallback xmlns="">
      <p:transition>
        <p:wheel spokes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96783A-7C7E-4B7D-B054-9507699493EF}" type="datetimeFigureOut">
              <a:rPr lang="ru-RU" smtClean="0"/>
              <a:pPr>
                <a:defRPr/>
              </a:pPr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4870D-2F12-43A2-A6DD-E9E750056A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heel spokes="1"/>
      </p:transition>
    </mc:Choice>
    <mc:Fallback xmlns="">
      <p:transition>
        <p:wheel spokes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1E24FB-4640-4A72-A760-A47458E7363D}" type="datetimeFigureOut">
              <a:rPr lang="ru-RU" smtClean="0"/>
              <a:pPr>
                <a:defRPr/>
              </a:pPr>
              <a:t>15.11.2023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B41E6F-70E5-4610-A169-75645D9413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heel spokes="1"/>
      </p:transition>
    </mc:Choice>
    <mc:Fallback xmlns="">
      <p:transition>
        <p:wheel spokes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3C01D666-A905-427A-B956-671B46E7F3EB}" type="datetimeFigureOut">
              <a:rPr lang="ru-RU" smtClean="0"/>
              <a:pPr>
                <a:defRPr/>
              </a:pPr>
              <a:t>15.11.2023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BC2D8BFA-9746-4CEA-8D5B-A5617B75D5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heel spokes="1"/>
      </p:transition>
    </mc:Choice>
    <mc:Fallback xmlns="">
      <p:transition>
        <p:wheel spokes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3CFD59-A81F-4C4B-BAC0-8774B3F94E42}" type="datetimeFigureOut">
              <a:rPr lang="ru-RU" smtClean="0"/>
              <a:pPr>
                <a:defRPr/>
              </a:pPr>
              <a:t>15.11.2023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166AE3-35BC-4D0D-B4B7-E43B95F741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heel spokes="1"/>
      </p:transition>
    </mc:Choice>
    <mc:Fallback xmlns="">
      <p:transition>
        <p:wheel spokes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32EC7A3D-418A-4689-B62B-F9DE267826D7}" type="datetimeFigureOut">
              <a:rPr lang="ru-RU" smtClean="0"/>
              <a:pPr>
                <a:defRPr/>
              </a:pPr>
              <a:t>15.11.2023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E9C6F993-26A6-436D-8719-B388CDF7F5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wheel spokes="1"/>
      </p:transition>
    </mc:Choice>
    <mc:Fallback xmlns="">
      <p:transition>
        <p:wheel spokes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39FD82B5-9D3D-4153-9B56-76B529340377}" type="datetimeFigureOut">
              <a:rPr lang="ru-RU" smtClean="0"/>
              <a:pPr>
                <a:defRPr/>
              </a:pPr>
              <a:t>15.11.2023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DFB3D115-0EB9-4171-A447-2229D8ECE7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heel spokes="1"/>
      </p:transition>
    </mc:Choice>
    <mc:Fallback xmlns="">
      <p:transition>
        <p:wheel spokes="1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A17268A-788B-49E9-A04C-FF62899DE7AA}" type="datetimeFigureOut">
              <a:rPr lang="ru-RU" smtClean="0"/>
              <a:pPr>
                <a:defRPr/>
              </a:pPr>
              <a:t>15.11.2023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4BBC16-9D66-4A4C-AED5-34C7F6603F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15" r:id="rId1"/>
    <p:sldLayoutId id="2147484716" r:id="rId2"/>
    <p:sldLayoutId id="2147484717" r:id="rId3"/>
    <p:sldLayoutId id="2147484718" r:id="rId4"/>
    <p:sldLayoutId id="2147484719" r:id="rId5"/>
    <p:sldLayoutId id="2147484720" r:id="rId6"/>
    <p:sldLayoutId id="2147484721" r:id="rId7"/>
    <p:sldLayoutId id="2147484722" r:id="rId8"/>
    <p:sldLayoutId id="2147484723" r:id="rId9"/>
    <p:sldLayoutId id="2147484724" r:id="rId10"/>
    <p:sldLayoutId id="2147484725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wheel spokes="1"/>
      </p:transition>
    </mc:Choice>
    <mc:Fallback xmlns="">
      <p:transition>
        <p:wheel spokes="1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8520" y="1592"/>
            <a:ext cx="9144000" cy="6858000"/>
          </a:xfrm>
          <a:pattFill prst="pct40">
            <a:fgClr>
              <a:schemeClr val="bg2">
                <a:lumMod val="75000"/>
              </a:schemeClr>
            </a:fgClr>
            <a:bgClr>
              <a:schemeClr val="accent6">
                <a:lumMod val="40000"/>
                <a:lumOff val="60000"/>
              </a:schemeClr>
            </a:bgClr>
          </a:pattFill>
          <a:ln>
            <a:solidFill>
              <a:srgbClr val="FF9900"/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4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  <a:cs typeface="Angsana New" pitchFamily="18" charset="-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ru-RU" sz="4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  <a:cs typeface="Angsana New" pitchFamily="18" charset="-34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spc="50" dirty="0" smtClean="0">
                <a:ln w="11430"/>
                <a:solidFill>
                  <a:srgbClr val="7030A0"/>
                </a:solidFill>
                <a:effectLst/>
                <a:latin typeface="Bookman Old Style" pitchFamily="18" charset="0"/>
                <a:cs typeface="Angsana New" pitchFamily="18" charset="-34"/>
              </a:rPr>
              <a:t>БЮДЖЕТ ДЛЯ ГРАЖДАН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Bookman Old Style" pitchFamily="18" charset="0"/>
              </a:rPr>
              <a:t>к проекту бюджета</a:t>
            </a:r>
            <a:endParaRPr lang="en-US" sz="3000" b="1" spc="50" dirty="0" smtClean="0">
              <a:ln w="11430"/>
              <a:solidFill>
                <a:schemeClr val="accent6">
                  <a:lumMod val="50000"/>
                </a:schemeClr>
              </a:solidFill>
              <a:effectLst/>
              <a:latin typeface="Arial Rounded MT Bold" pitchFamily="34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Bookman Old Style" pitchFamily="18" charset="0"/>
              </a:rPr>
              <a:t>Усть-Ишимского</a:t>
            </a:r>
            <a:r>
              <a:rPr lang="en-US" sz="3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Arial Rounded MT Bold" pitchFamily="34" charset="0"/>
              </a:rPr>
              <a:t> </a:t>
            </a:r>
            <a:r>
              <a:rPr lang="ru-RU" sz="3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Bookman Old Style" pitchFamily="18" charset="0"/>
              </a:rPr>
              <a:t>муниципального района на 20</a:t>
            </a:r>
            <a:r>
              <a:rPr lang="en-US" sz="3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Arial Rounded MT Bold" pitchFamily="34" charset="0"/>
              </a:rPr>
              <a:t>24</a:t>
            </a:r>
            <a:r>
              <a:rPr lang="ru-RU" sz="3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Bookman Old Style" pitchFamily="18" charset="0"/>
              </a:rPr>
              <a:t> год</a:t>
            </a:r>
            <a:endParaRPr lang="en-US" sz="3000" b="1" spc="50" dirty="0" smtClean="0">
              <a:ln w="11430"/>
              <a:solidFill>
                <a:schemeClr val="accent6">
                  <a:lumMod val="50000"/>
                </a:schemeClr>
              </a:solidFill>
              <a:effectLst/>
              <a:latin typeface="Arial Rounded MT Bold" pitchFamily="34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Bookman Old Style" pitchFamily="18" charset="0"/>
              </a:rPr>
              <a:t>и на плановый период</a:t>
            </a:r>
            <a:endParaRPr lang="en-US" sz="3000" b="1" spc="50" dirty="0" smtClean="0">
              <a:ln w="11430"/>
              <a:solidFill>
                <a:schemeClr val="accent6">
                  <a:lumMod val="50000"/>
                </a:schemeClr>
              </a:solidFill>
              <a:effectLst/>
              <a:latin typeface="Arial Rounded MT Bold" pitchFamily="34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Bookman Old Style" pitchFamily="18" charset="0"/>
              </a:rPr>
              <a:t>202</a:t>
            </a:r>
            <a:r>
              <a:rPr lang="en-US" sz="3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Bookman Old Style" pitchFamily="18" charset="0"/>
              </a:rPr>
              <a:t>5</a:t>
            </a:r>
            <a:r>
              <a:rPr lang="ru-RU" sz="3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Bookman Old Style" pitchFamily="18" charset="0"/>
              </a:rPr>
              <a:t> и 202</a:t>
            </a:r>
            <a:r>
              <a:rPr lang="en-US" sz="3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Bookman Old Style" pitchFamily="18" charset="0"/>
              </a:rPr>
              <a:t>6</a:t>
            </a:r>
            <a:r>
              <a:rPr lang="ru-RU" sz="3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Bookman Old Style" pitchFamily="18" charset="0"/>
              </a:rPr>
              <a:t> годов</a:t>
            </a:r>
            <a:endParaRPr lang="ru-RU" sz="3000" b="1" spc="50" dirty="0">
              <a:ln w="11430"/>
              <a:solidFill>
                <a:schemeClr val="accent6">
                  <a:lumMod val="50000"/>
                </a:schemeClr>
              </a:solidFill>
              <a:effectLst/>
              <a:latin typeface="Bookman Old Style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6235"/>
            <a:ext cx="1728192" cy="2040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445224"/>
            <a:ext cx="2133600" cy="1219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0">
        <p:wheel spokes="1"/>
      </p:transition>
    </mc:Choice>
    <mc:Fallback xmlns="">
      <p:transition advClick="0" advTm="10000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1"/>
            <a:ext cx="8229600" cy="1296144"/>
          </a:xfrm>
        </p:spPr>
        <p:txBody>
          <a:bodyPr rtlCol="0"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7030A0"/>
                </a:solidFill>
              </a:rPr>
              <a:t>Расходы по разделу «Национальная экономика» </a:t>
            </a:r>
            <a:br>
              <a:rPr lang="ru-RU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>на 202</a:t>
            </a:r>
            <a:r>
              <a:rPr lang="en-US" sz="2400" dirty="0" smtClean="0">
                <a:solidFill>
                  <a:srgbClr val="7030A0"/>
                </a:solidFill>
              </a:rPr>
              <a:t>4</a:t>
            </a:r>
            <a:r>
              <a:rPr lang="ru-RU" sz="2400" dirty="0" smtClean="0">
                <a:solidFill>
                  <a:srgbClr val="7030A0"/>
                </a:solidFill>
              </a:rPr>
              <a:t> год</a:t>
            </a:r>
            <a:br>
              <a:rPr lang="ru-RU" sz="2400" dirty="0" smtClean="0">
                <a:solidFill>
                  <a:srgbClr val="7030A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00B050"/>
                </a:solidFill>
              </a:rPr>
              <a:t>Всего расходов </a:t>
            </a:r>
            <a:r>
              <a:rPr lang="en-US" sz="2400" dirty="0" smtClean="0">
                <a:solidFill>
                  <a:srgbClr val="00B050"/>
                </a:solidFill>
              </a:rPr>
              <a:t>4 399 958,64</a:t>
            </a:r>
            <a:r>
              <a:rPr lang="ru-RU" sz="2400" dirty="0" smtClean="0">
                <a:solidFill>
                  <a:srgbClr val="00B050"/>
                </a:solidFill>
              </a:rPr>
              <a:t> рублей</a:t>
            </a:r>
            <a:endParaRPr lang="ru-RU" sz="2400" dirty="0">
              <a:solidFill>
                <a:srgbClr val="00B050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31959047"/>
              </p:ext>
            </p:extLst>
          </p:nvPr>
        </p:nvGraphicFramePr>
        <p:xfrm>
          <a:off x="395536" y="2276872"/>
          <a:ext cx="8496944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>
        <p:split orient="vert"/>
      </p:transition>
    </mc:Choice>
    <mc:Fallback xmlns="">
      <p:transition advClick="0" advTm="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367433"/>
          </a:xfrm>
        </p:spPr>
        <p:txBody>
          <a:bodyPr rtlCol="0"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7030A0"/>
                </a:solidFill>
              </a:rPr>
              <a:t>Расходы по разделу «Жилищно-коммунальное хозяйство» на 202</a:t>
            </a:r>
            <a:r>
              <a:rPr lang="en-US" sz="2400" dirty="0" smtClean="0">
                <a:solidFill>
                  <a:srgbClr val="7030A0"/>
                </a:solidFill>
              </a:rPr>
              <a:t>4</a:t>
            </a:r>
            <a:r>
              <a:rPr lang="ru-RU" sz="2400" dirty="0" smtClean="0">
                <a:solidFill>
                  <a:srgbClr val="7030A0"/>
                </a:solidFill>
              </a:rPr>
              <a:t> год</a:t>
            </a:r>
            <a:br>
              <a:rPr lang="ru-RU" sz="2400" dirty="0" smtClean="0">
                <a:solidFill>
                  <a:srgbClr val="7030A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Всего расходов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2 736 000,00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рублей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01775800"/>
              </p:ext>
            </p:extLst>
          </p:nvPr>
        </p:nvGraphicFramePr>
        <p:xfrm>
          <a:off x="251520" y="2276872"/>
          <a:ext cx="8606190" cy="3938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>
        <p14:switch dir="r"/>
      </p:transition>
    </mc:Choice>
    <mc:Fallback xmlns="">
      <p:transition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11449"/>
          </a:xfrm>
        </p:spPr>
        <p:txBody>
          <a:bodyPr anchor="ctr">
            <a:normAutofit fontScale="90000"/>
          </a:bodyPr>
          <a:lstStyle/>
          <a:p>
            <a:pPr algn="ctr" eaLnBrk="1" hangingPunct="1"/>
            <a:r>
              <a:rPr lang="ru-RU" sz="2400" dirty="0" smtClean="0">
                <a:solidFill>
                  <a:srgbClr val="7030A0"/>
                </a:solidFill>
              </a:rPr>
              <a:t>Расходы по разделу «Образование» </a:t>
            </a:r>
            <a:br>
              <a:rPr lang="ru-RU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>на 202</a:t>
            </a:r>
            <a:r>
              <a:rPr lang="en-US" sz="2400" dirty="0" smtClean="0">
                <a:solidFill>
                  <a:srgbClr val="7030A0"/>
                </a:solidFill>
              </a:rPr>
              <a:t>4</a:t>
            </a:r>
            <a:r>
              <a:rPr lang="ru-RU" sz="2400" dirty="0" smtClean="0">
                <a:solidFill>
                  <a:srgbClr val="7030A0"/>
                </a:solidFill>
              </a:rPr>
              <a:t> год</a:t>
            </a:r>
            <a:br>
              <a:rPr lang="ru-RU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/>
            </a:r>
            <a:br>
              <a:rPr lang="ru-RU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FF3300"/>
                </a:solidFill>
              </a:rPr>
              <a:t>Всего расходов </a:t>
            </a:r>
            <a:r>
              <a:rPr lang="en-US" sz="2400" dirty="0" smtClean="0">
                <a:solidFill>
                  <a:srgbClr val="FF3300"/>
                </a:solidFill>
              </a:rPr>
              <a:t>315 057 014,89 </a:t>
            </a:r>
            <a:r>
              <a:rPr lang="ru-RU" sz="2400" dirty="0" smtClean="0">
                <a:solidFill>
                  <a:srgbClr val="FF3300"/>
                </a:solidFill>
              </a:rPr>
              <a:t>рублей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8330074"/>
              </p:ext>
            </p:extLst>
          </p:nvPr>
        </p:nvGraphicFramePr>
        <p:xfrm>
          <a:off x="179512" y="1700808"/>
          <a:ext cx="8568952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>
        <p:checker/>
      </p:transition>
    </mc:Choice>
    <mc:Fallback xmlns="">
      <p:transition advClick="0" advTm="5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439441"/>
          </a:xfrm>
        </p:spPr>
        <p:txBody>
          <a:bodyPr anchor="ctr">
            <a:normAutofit fontScale="90000"/>
          </a:bodyPr>
          <a:lstStyle/>
          <a:p>
            <a:pPr algn="ctr" eaLnBrk="1" hangingPunct="1"/>
            <a:r>
              <a:rPr lang="ru-RU" sz="2400" dirty="0" smtClean="0">
                <a:solidFill>
                  <a:srgbClr val="7030A0"/>
                </a:solidFill>
              </a:rPr>
              <a:t>Расходы по разделу «Культура, кинематография» </a:t>
            </a:r>
            <a:br>
              <a:rPr lang="ru-RU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>на 202</a:t>
            </a:r>
            <a:r>
              <a:rPr lang="en-US" sz="2400" dirty="0" smtClean="0">
                <a:solidFill>
                  <a:srgbClr val="7030A0"/>
                </a:solidFill>
              </a:rPr>
              <a:t>4</a:t>
            </a:r>
            <a:r>
              <a:rPr lang="ru-RU" sz="2400" dirty="0" smtClean="0">
                <a:solidFill>
                  <a:srgbClr val="7030A0"/>
                </a:solidFill>
              </a:rPr>
              <a:t> год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CC66FF"/>
                </a:solidFill>
              </a:rPr>
              <a:t>Всего расходов </a:t>
            </a:r>
            <a:r>
              <a:rPr lang="ru-RU" sz="2400" dirty="0" smtClean="0">
                <a:solidFill>
                  <a:srgbClr val="CC66FF"/>
                </a:solidFill>
              </a:rPr>
              <a:t>52 484 087,52 рублей</a:t>
            </a:r>
            <a:endParaRPr lang="ru-RU" sz="2400" dirty="0" smtClean="0">
              <a:solidFill>
                <a:srgbClr val="CC66FF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90481399"/>
              </p:ext>
            </p:extLst>
          </p:nvPr>
        </p:nvGraphicFramePr>
        <p:xfrm>
          <a:off x="285720" y="2357430"/>
          <a:ext cx="8643998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>
        <p14:ripple/>
      </p:transition>
    </mc:Choice>
    <mc:Fallback xmlns="">
      <p:transition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620688"/>
            <a:ext cx="8229600" cy="1512912"/>
          </a:xfrm>
        </p:spPr>
        <p:txBody>
          <a:bodyPr rtlCol="0"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7030A0"/>
                </a:solidFill>
              </a:rPr>
              <a:t>Расходы по разделу «Социальная политика» </a:t>
            </a:r>
            <a:br>
              <a:rPr lang="ru-RU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>на 202</a:t>
            </a:r>
            <a:r>
              <a:rPr lang="en-US" sz="2400" dirty="0" smtClean="0">
                <a:solidFill>
                  <a:srgbClr val="7030A0"/>
                </a:solidFill>
              </a:rPr>
              <a:t>4</a:t>
            </a:r>
            <a:r>
              <a:rPr lang="ru-RU" sz="2400" dirty="0" smtClean="0">
                <a:solidFill>
                  <a:srgbClr val="7030A0"/>
                </a:solidFill>
              </a:rPr>
              <a:t> год</a:t>
            </a:r>
            <a:br>
              <a:rPr lang="ru-RU" sz="2400" dirty="0" smtClean="0">
                <a:solidFill>
                  <a:srgbClr val="7030A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0070C0"/>
                </a:solidFill>
              </a:rPr>
              <a:t>Всего расходов </a:t>
            </a:r>
            <a:r>
              <a:rPr lang="ru-RU" sz="2400" dirty="0" smtClean="0">
                <a:solidFill>
                  <a:srgbClr val="0070C0"/>
                </a:solidFill>
              </a:rPr>
              <a:t>18 731 130,00 рублей</a:t>
            </a:r>
            <a:endParaRPr lang="ru-RU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03904552"/>
              </p:ext>
            </p:extLst>
          </p:nvPr>
        </p:nvGraphicFramePr>
        <p:xfrm>
          <a:off x="1547664" y="2420888"/>
          <a:ext cx="8064896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>
        <p:split orient="vert"/>
      </p:transition>
    </mc:Choice>
    <mc:Fallback xmlns="">
      <p:transition advClick="0" advTm="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52128"/>
          </a:xfrm>
        </p:spPr>
        <p:txBody>
          <a:bodyPr anchor="ctr">
            <a:normAutofit fontScale="90000"/>
          </a:bodyPr>
          <a:lstStyle/>
          <a:p>
            <a:pPr algn="ctr" eaLnBrk="1" hangingPunct="1"/>
            <a:r>
              <a:rPr lang="ru-RU" sz="2400" dirty="0" smtClean="0">
                <a:solidFill>
                  <a:srgbClr val="7030A0"/>
                </a:solidFill>
              </a:rPr>
              <a:t>Расходы по разделу «Физическая культура и спорт» </a:t>
            </a:r>
            <a:r>
              <a:rPr lang="en-US" sz="2400" dirty="0" smtClean="0">
                <a:solidFill>
                  <a:srgbClr val="7030A0"/>
                </a:solidFill>
              </a:rPr>
              <a:t/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>на 202</a:t>
            </a:r>
            <a:r>
              <a:rPr lang="en-US" sz="2400" dirty="0" smtClean="0">
                <a:solidFill>
                  <a:srgbClr val="7030A0"/>
                </a:solidFill>
              </a:rPr>
              <a:t>4</a:t>
            </a:r>
            <a:r>
              <a:rPr lang="ru-RU" sz="2400" dirty="0" smtClean="0">
                <a:solidFill>
                  <a:srgbClr val="7030A0"/>
                </a:solidFill>
              </a:rPr>
              <a:t> год</a:t>
            </a:r>
            <a:br>
              <a:rPr lang="ru-RU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/>
            </a:r>
            <a:br>
              <a:rPr lang="ru-RU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CC66FF"/>
                </a:solidFill>
              </a:rPr>
              <a:t>Всего </a:t>
            </a:r>
            <a:r>
              <a:rPr lang="ru-RU" sz="2400" dirty="0" smtClean="0">
                <a:solidFill>
                  <a:srgbClr val="CC66FF"/>
                </a:solidFill>
              </a:rPr>
              <a:t>расходов 1 </a:t>
            </a:r>
            <a:r>
              <a:rPr lang="ru-RU" sz="2400" dirty="0" smtClean="0">
                <a:solidFill>
                  <a:srgbClr val="CC66FF"/>
                </a:solidFill>
              </a:rPr>
              <a:t>210 260,00 </a:t>
            </a:r>
            <a:r>
              <a:rPr lang="ru-RU" sz="2400" dirty="0" smtClean="0">
                <a:solidFill>
                  <a:srgbClr val="CC66FF"/>
                </a:solidFill>
              </a:rPr>
              <a:t>рублей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00196940"/>
              </p:ext>
            </p:extLst>
          </p:nvPr>
        </p:nvGraphicFramePr>
        <p:xfrm>
          <a:off x="323528" y="2348880"/>
          <a:ext cx="8572560" cy="3593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611560" y="2060848"/>
            <a:ext cx="7704856" cy="4392488"/>
          </a:xfrm>
          <a:prstGeom prst="rect">
            <a:avLst/>
          </a:prstGeom>
          <a:noFill/>
          <a:scene3d>
            <a:camera prst="isometricOffAxis1Right" zoom="95000"/>
            <a:lightRig rig="flat" dir="t"/>
          </a:scene3d>
        </p:spPr>
      </p:sp>
      <p:sp>
        <p:nvSpPr>
          <p:cNvPr id="13" name="Полилиния 12"/>
          <p:cNvSpPr/>
          <p:nvPr/>
        </p:nvSpPr>
        <p:spPr>
          <a:xfrm>
            <a:off x="3747141" y="2513864"/>
            <a:ext cx="2734793" cy="1507526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00" h="10000">
                <a:moveTo>
                  <a:pt x="0" y="1000"/>
                </a:moveTo>
                <a:cubicBezTo>
                  <a:pt x="0" y="1552"/>
                  <a:pt x="1119" y="2000"/>
                  <a:pt x="2500" y="2000"/>
                </a:cubicBezTo>
                <a:cubicBezTo>
                  <a:pt x="3881" y="2000"/>
                  <a:pt x="5000" y="1552"/>
                  <a:pt x="5000" y="1000"/>
                </a:cubicBezTo>
                <a:cubicBezTo>
                  <a:pt x="5000" y="448"/>
                  <a:pt x="6119" y="0"/>
                  <a:pt x="7500" y="0"/>
                </a:cubicBezTo>
                <a:cubicBezTo>
                  <a:pt x="8881" y="0"/>
                  <a:pt x="10000" y="448"/>
                  <a:pt x="10000" y="1000"/>
                </a:cubicBezTo>
                <a:lnTo>
                  <a:pt x="10000" y="9000"/>
                </a:lnTo>
                <a:cubicBezTo>
                  <a:pt x="10000" y="8448"/>
                  <a:pt x="8881" y="8000"/>
                  <a:pt x="7500" y="8000"/>
                </a:cubicBezTo>
                <a:cubicBezTo>
                  <a:pt x="6119" y="8000"/>
                  <a:pt x="5000" y="8448"/>
                  <a:pt x="5000" y="9000"/>
                </a:cubicBezTo>
                <a:cubicBezTo>
                  <a:pt x="5000" y="9552"/>
                  <a:pt x="3881" y="10000"/>
                  <a:pt x="2500" y="10000"/>
                </a:cubicBezTo>
                <a:cubicBezTo>
                  <a:pt x="1119" y="10000"/>
                  <a:pt x="0" y="9552"/>
                  <a:pt x="0" y="9000"/>
                </a:cubicBezTo>
                <a:lnTo>
                  <a:pt x="0" y="1000"/>
                </a:lnTo>
                <a:close/>
              </a:path>
            </a:pathLst>
          </a:custGeom>
          <a:solidFill>
            <a:srgbClr val="FFFF99">
              <a:alpha val="90000"/>
            </a:srgb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isometricOffAxis1Right" zoom="95000"/>
            <a:lightRig rig="flat" dir="t"/>
          </a:scene3d>
          <a:sp3d z="-400500" extrusionH="63500" contourW="12700" prstMaterial="matte">
            <a:contourClr>
              <a:schemeClr val="lt1"/>
            </a:contourClr>
          </a:sp3d>
        </p:spPr>
        <p:style>
          <a:ln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15200" rIns="115200" bIns="115200" numCol="1" spcCol="1270" anchor="b" anchorCtr="0">
            <a:noAutofit/>
          </a:bodyPr>
          <a:lstStyle/>
          <a:p>
            <a:pPr marL="285750" indent="-285750" algn="ctr" defTabSz="711200">
              <a:lnSpc>
                <a:spcPct val="90000"/>
              </a:lnSpc>
              <a:spcAft>
                <a:spcPct val="35000"/>
              </a:spcAft>
              <a:buFont typeface="Wingdings" pitchFamily="2" charset="2"/>
              <a:buChar char="v"/>
            </a:pPr>
            <a:r>
              <a:rPr lang="ru-RU" sz="2400" kern="1200" dirty="0" smtClean="0"/>
              <a:t>1 </a:t>
            </a:r>
            <a:r>
              <a:rPr lang="ru-RU" sz="2400" kern="1200" dirty="0" smtClean="0"/>
              <a:t>110 260,00 </a:t>
            </a:r>
            <a:r>
              <a:rPr lang="ru-RU" sz="2400" kern="1200" dirty="0" smtClean="0"/>
              <a:t>рублей</a:t>
            </a:r>
            <a:endParaRPr lang="ru-RU" sz="2400" kern="1200" dirty="0"/>
          </a:p>
          <a:p>
            <a:pPr marL="571500" lvl="1" indent="-571500" algn="ctr" defTabSz="1600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itchFamily="2" charset="2"/>
              <a:buChar char="v"/>
            </a:pPr>
            <a:endParaRPr lang="ru-RU" sz="2400" kern="1200" dirty="0"/>
          </a:p>
        </p:txBody>
      </p:sp>
      <p:sp>
        <p:nvSpPr>
          <p:cNvPr id="14" name="Полилиния 13"/>
          <p:cNvSpPr/>
          <p:nvPr/>
        </p:nvSpPr>
        <p:spPr>
          <a:xfrm>
            <a:off x="1054931" y="2513864"/>
            <a:ext cx="2941005" cy="1635216"/>
          </a:xfrm>
          <a:custGeom>
            <a:avLst/>
            <a:gdLst>
              <a:gd name="connsiteX0" fmla="*/ 1290153 w 2580305"/>
              <a:gd name="connsiteY0" fmla="*/ 1657450 h 1657450"/>
              <a:gd name="connsiteX1" fmla="*/ 91220 w 2580305"/>
              <a:gd name="connsiteY1" fmla="*/ 1134805 h 1657450"/>
              <a:gd name="connsiteX2" fmla="*/ 863039 w 2580305"/>
              <a:gd name="connsiteY2" fmla="*/ 46731 h 1657450"/>
              <a:gd name="connsiteX3" fmla="*/ 2022646 w 2580305"/>
              <a:gd name="connsiteY3" fmla="*/ 146522 h 1657450"/>
              <a:gd name="connsiteX4" fmla="*/ 2202429 w 2580305"/>
              <a:gd name="connsiteY4" fmla="*/ 1414723 h 1657450"/>
              <a:gd name="connsiteX5" fmla="*/ 2580305 w 2580305"/>
              <a:gd name="connsiteY5" fmla="*/ 1414722 h 1657450"/>
              <a:gd name="connsiteX6" fmla="*/ 2580305 w 2580305"/>
              <a:gd name="connsiteY6" fmla="*/ 1657450 h 1657450"/>
              <a:gd name="connsiteX7" fmla="*/ 1290153 w 2580305"/>
              <a:gd name="connsiteY7" fmla="*/ 1657450 h 165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80305" h="1657450">
                <a:moveTo>
                  <a:pt x="1290153" y="1657450"/>
                </a:moveTo>
                <a:cubicBezTo>
                  <a:pt x="761564" y="1657450"/>
                  <a:pt x="286449" y="1450335"/>
                  <a:pt x="91220" y="1134805"/>
                </a:cubicBezTo>
                <a:cubicBezTo>
                  <a:pt x="-179584" y="697128"/>
                  <a:pt x="171170" y="202651"/>
                  <a:pt x="863039" y="46731"/>
                </a:cubicBezTo>
                <a:cubicBezTo>
                  <a:pt x="1252188" y="-40968"/>
                  <a:pt x="1683157" y="-3881"/>
                  <a:pt x="2022646" y="146522"/>
                </a:cubicBezTo>
                <a:cubicBezTo>
                  <a:pt x="2686025" y="440415"/>
                  <a:pt x="2772257" y="1048696"/>
                  <a:pt x="2202429" y="1414723"/>
                </a:cubicBezTo>
                <a:lnTo>
                  <a:pt x="2580305" y="1414722"/>
                </a:lnTo>
                <a:lnTo>
                  <a:pt x="2580305" y="1657450"/>
                </a:lnTo>
                <a:lnTo>
                  <a:pt x="1290153" y="1657450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75000"/>
                </a:schemeClr>
              </a:gs>
              <a:gs pos="50000">
                <a:srgbClr val="FFFF00"/>
              </a:gs>
              <a:gs pos="100000">
                <a:srgbClr val="008000"/>
              </a:gs>
            </a:gsLst>
            <a:path path="circle">
              <a:fillToRect l="100000" b="100000"/>
            </a:path>
          </a:gradFill>
          <a:ln>
            <a:solidFill>
              <a:srgbClr val="FF3300"/>
            </a:solidFill>
          </a:ln>
          <a:scene3d>
            <a:camera prst="isometricOffAxis1Righ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877" tIns="242728" rIns="377877" bIns="242728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kern="1200" dirty="0" smtClean="0">
                <a:solidFill>
                  <a:srgbClr val="0070C0"/>
                </a:solidFill>
              </a:rPr>
              <a:t>Физическая культура</a:t>
            </a:r>
            <a:endParaRPr lang="ru-RU" sz="2400" kern="1200" dirty="0">
              <a:solidFill>
                <a:srgbClr val="0070C0"/>
              </a:solidFill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5690756" y="4437112"/>
            <a:ext cx="2337628" cy="1461913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00" h="10000">
                <a:moveTo>
                  <a:pt x="0" y="1000"/>
                </a:moveTo>
                <a:cubicBezTo>
                  <a:pt x="0" y="1552"/>
                  <a:pt x="1119" y="2000"/>
                  <a:pt x="2500" y="2000"/>
                </a:cubicBezTo>
                <a:cubicBezTo>
                  <a:pt x="3881" y="2000"/>
                  <a:pt x="5000" y="1552"/>
                  <a:pt x="5000" y="1000"/>
                </a:cubicBezTo>
                <a:cubicBezTo>
                  <a:pt x="5000" y="448"/>
                  <a:pt x="6119" y="0"/>
                  <a:pt x="7500" y="0"/>
                </a:cubicBezTo>
                <a:cubicBezTo>
                  <a:pt x="8881" y="0"/>
                  <a:pt x="10000" y="448"/>
                  <a:pt x="10000" y="1000"/>
                </a:cubicBezTo>
                <a:lnTo>
                  <a:pt x="10000" y="9000"/>
                </a:lnTo>
                <a:cubicBezTo>
                  <a:pt x="10000" y="8448"/>
                  <a:pt x="8881" y="8000"/>
                  <a:pt x="7500" y="8000"/>
                </a:cubicBezTo>
                <a:cubicBezTo>
                  <a:pt x="6119" y="8000"/>
                  <a:pt x="5000" y="8448"/>
                  <a:pt x="5000" y="9000"/>
                </a:cubicBezTo>
                <a:cubicBezTo>
                  <a:pt x="5000" y="9552"/>
                  <a:pt x="3881" y="10000"/>
                  <a:pt x="2500" y="10000"/>
                </a:cubicBezTo>
                <a:cubicBezTo>
                  <a:pt x="1119" y="10000"/>
                  <a:pt x="0" y="9552"/>
                  <a:pt x="0" y="9000"/>
                </a:cubicBezTo>
                <a:lnTo>
                  <a:pt x="0" y="1000"/>
                </a:lnTo>
                <a:close/>
              </a:path>
            </a:pathLst>
          </a:custGeom>
          <a:solidFill>
            <a:srgbClr val="00B0F0">
              <a:alpha val="90000"/>
            </a:srgbClr>
          </a:solidFill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isometricOffAxis1Right" zoom="95000"/>
            <a:lightRig rig="flat" dir="t"/>
          </a:scene3d>
          <a:sp3d/>
        </p:spPr>
        <p:style>
          <a:lnRef idx="0">
            <a:schemeClr val="accent4">
              <a:tint val="40000"/>
              <a:alpha val="90000"/>
              <a:hueOff val="-1200859"/>
              <a:satOff val="59357"/>
              <a:lumOff val="5488"/>
              <a:alphaOff val="0"/>
            </a:schemeClr>
          </a:lnRef>
          <a:fillRef idx="1">
            <a:scrgbClr r="0" g="0" b="0"/>
          </a:fillRef>
          <a:effectRef idx="2">
            <a:schemeClr val="accent4">
              <a:tint val="40000"/>
              <a:alpha val="90000"/>
              <a:hueOff val="-1200859"/>
              <a:satOff val="59357"/>
              <a:lumOff val="5488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15200" rIns="115200" bIns="115200" numCol="1" spcCol="1270" anchor="ctr" anchorCtr="0">
            <a:noAutofit/>
          </a:bodyPr>
          <a:lstStyle/>
          <a:p>
            <a:pPr marL="285750" lvl="0" indent="-28575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v"/>
            </a:pPr>
            <a:r>
              <a:rPr lang="ru-RU" sz="2400" kern="1200" dirty="0" smtClean="0"/>
              <a:t>100 </a:t>
            </a:r>
            <a:r>
              <a:rPr lang="ru-RU" sz="2400" kern="1200" dirty="0" smtClean="0"/>
              <a:t>000,00 рублей</a:t>
            </a:r>
          </a:p>
        </p:txBody>
      </p:sp>
      <p:sp>
        <p:nvSpPr>
          <p:cNvPr id="16" name="Полилиния 15"/>
          <p:cNvSpPr/>
          <p:nvPr/>
        </p:nvSpPr>
        <p:spPr>
          <a:xfrm>
            <a:off x="2807964" y="4653136"/>
            <a:ext cx="3312048" cy="1538438"/>
          </a:xfrm>
          <a:custGeom>
            <a:avLst/>
            <a:gdLst>
              <a:gd name="connsiteX0" fmla="*/ 1404001 w 2808002"/>
              <a:gd name="connsiteY0" fmla="*/ 1394425 h 1394425"/>
              <a:gd name="connsiteX1" fmla="*/ 186099 w 2808002"/>
              <a:gd name="connsiteY1" fmla="*/ 1044091 h 1394425"/>
              <a:gd name="connsiteX2" fmla="*/ 990914 w 2808002"/>
              <a:gd name="connsiteY2" fmla="*/ 30859 h 1394425"/>
              <a:gd name="connsiteX3" fmla="*/ 1982242 w 2808002"/>
              <a:gd name="connsiteY3" fmla="*/ 61876 h 1394425"/>
              <a:gd name="connsiteX4" fmla="*/ 2396781 w 2808002"/>
              <a:gd name="connsiteY4" fmla="*/ 1190216 h 1394425"/>
              <a:gd name="connsiteX5" fmla="*/ 2808002 w 2808002"/>
              <a:gd name="connsiteY5" fmla="*/ 1190216 h 1394425"/>
              <a:gd name="connsiteX6" fmla="*/ 2808002 w 2808002"/>
              <a:gd name="connsiteY6" fmla="*/ 1394425 h 1394425"/>
              <a:gd name="connsiteX7" fmla="*/ 1404001 w 2808002"/>
              <a:gd name="connsiteY7" fmla="*/ 1394425 h 139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8002" h="1394425">
                <a:moveTo>
                  <a:pt x="1404001" y="1394425"/>
                </a:moveTo>
                <a:cubicBezTo>
                  <a:pt x="900966" y="1394425"/>
                  <a:pt x="436371" y="1260783"/>
                  <a:pt x="186099" y="1044091"/>
                </a:cubicBezTo>
                <a:cubicBezTo>
                  <a:pt x="-261763" y="656321"/>
                  <a:pt x="130575" y="162383"/>
                  <a:pt x="990914" y="30859"/>
                </a:cubicBezTo>
                <a:cubicBezTo>
                  <a:pt x="1317928" y="-19133"/>
                  <a:pt x="1670449" y="-8103"/>
                  <a:pt x="1982242" y="61876"/>
                </a:cubicBezTo>
                <a:cubicBezTo>
                  <a:pt x="2876689" y="262626"/>
                  <a:pt x="3090848" y="845548"/>
                  <a:pt x="2396781" y="1190216"/>
                </a:cubicBezTo>
                <a:lnTo>
                  <a:pt x="2808002" y="1190216"/>
                </a:lnTo>
                <a:lnTo>
                  <a:pt x="2808002" y="1394425"/>
                </a:lnTo>
                <a:lnTo>
                  <a:pt x="1404001" y="1394425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circle">
              <a:fillToRect l="100000" b="100000"/>
            </a:path>
          </a:gradFill>
          <a:ln>
            <a:solidFill>
              <a:srgbClr val="92D050"/>
            </a:solidFill>
          </a:ln>
          <a:scene3d>
            <a:camera prst="isometricOffAxis1Righ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4">
              <a:hueOff val="-857194"/>
              <a:satOff val="57115"/>
              <a:lumOff val="1745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11222" tIns="204209" rIns="411222" bIns="204209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kern="1200" dirty="0" smtClean="0">
                <a:solidFill>
                  <a:srgbClr val="7030A0"/>
                </a:solidFill>
              </a:rPr>
              <a:t>Массовый спорт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>
        <p:circle/>
      </p:transition>
    </mc:Choice>
    <mc:Fallback xmlns="">
      <p:transition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1872208"/>
          </a:xfrm>
        </p:spPr>
        <p:txBody>
          <a:bodyPr anchor="ctr">
            <a:normAutofit fontScale="90000"/>
          </a:bodyPr>
          <a:lstStyle/>
          <a:p>
            <a:pPr algn="ctr" eaLnBrk="1" hangingPunct="1"/>
            <a:r>
              <a:rPr lang="ru-RU" sz="2400" dirty="0" smtClean="0">
                <a:solidFill>
                  <a:srgbClr val="7030A0"/>
                </a:solidFill>
              </a:rPr>
              <a:t>Расходы по разделу «Межбюджетные трансферты общего характера бюджетам бюджетной системы Российской Федерации» </a:t>
            </a:r>
            <a:r>
              <a:rPr lang="en-US" sz="2400" dirty="0" smtClean="0">
                <a:solidFill>
                  <a:srgbClr val="7030A0"/>
                </a:solidFill>
              </a:rPr>
              <a:t/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>на 202</a:t>
            </a:r>
            <a:r>
              <a:rPr lang="en-US" sz="2400" dirty="0" smtClean="0">
                <a:solidFill>
                  <a:srgbClr val="7030A0"/>
                </a:solidFill>
              </a:rPr>
              <a:t>4</a:t>
            </a:r>
            <a:r>
              <a:rPr lang="ru-RU" sz="2400" dirty="0" smtClean="0">
                <a:solidFill>
                  <a:srgbClr val="7030A0"/>
                </a:solidFill>
              </a:rPr>
              <a:t> год</a:t>
            </a:r>
            <a:br>
              <a:rPr lang="ru-RU" sz="2400" dirty="0" smtClean="0">
                <a:solidFill>
                  <a:srgbClr val="7030A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C00000"/>
                </a:solidFill>
              </a:rPr>
              <a:t>Всего расходов </a:t>
            </a:r>
            <a:r>
              <a:rPr lang="ru-RU" sz="2400" dirty="0" smtClean="0">
                <a:solidFill>
                  <a:srgbClr val="C00000"/>
                </a:solidFill>
              </a:rPr>
              <a:t>30 193 633,98 рублей</a:t>
            </a:r>
            <a:endParaRPr lang="ru-RU" sz="24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954104081"/>
              </p:ext>
            </p:extLst>
          </p:nvPr>
        </p:nvGraphicFramePr>
        <p:xfrm>
          <a:off x="285720" y="2636912"/>
          <a:ext cx="8174712" cy="3792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>
        <p14:ferris dir="l"/>
      </p:transition>
    </mc:Choice>
    <mc:Fallback xmlns="">
      <p:transition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52537"/>
          </a:xfrm>
        </p:spPr>
        <p:txBody>
          <a:bodyPr anchor="ctr">
            <a:normAutofit fontScale="90000"/>
          </a:bodyPr>
          <a:lstStyle/>
          <a:p>
            <a:pPr algn="ctr" eaLnBrk="1" hangingPunct="1"/>
            <a:r>
              <a:rPr lang="ru-RU" sz="2400" dirty="0" smtClean="0">
                <a:solidFill>
                  <a:srgbClr val="7030A0"/>
                </a:solidFill>
              </a:rPr>
              <a:t>Прогноз основных характеристик консолидированного бюджета Усть-Ишимского муниципального района Омской области на 202</a:t>
            </a:r>
            <a:r>
              <a:rPr lang="en-US" sz="2400" dirty="0" smtClean="0">
                <a:solidFill>
                  <a:srgbClr val="7030A0"/>
                </a:solidFill>
              </a:rPr>
              <a:t>4</a:t>
            </a:r>
            <a:r>
              <a:rPr lang="ru-RU" sz="2400" dirty="0" smtClean="0">
                <a:solidFill>
                  <a:srgbClr val="7030A0"/>
                </a:solidFill>
              </a:rPr>
              <a:t> год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321454647"/>
              </p:ext>
            </p:extLst>
          </p:nvPr>
        </p:nvGraphicFramePr>
        <p:xfrm>
          <a:off x="323527" y="1988840"/>
          <a:ext cx="8496945" cy="413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>
        <p14:flythrough/>
      </p:transition>
    </mc:Choice>
    <mc:Fallback xmlns="">
      <p:transition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041400"/>
          </a:xfrm>
        </p:spPr>
        <p:txBody>
          <a:bodyPr anchor="ctr">
            <a:normAutofit fontScale="90000"/>
          </a:bodyPr>
          <a:lstStyle/>
          <a:p>
            <a:pPr algn="ctr" eaLnBrk="1" hangingPunct="1"/>
            <a:r>
              <a:rPr lang="ru-RU" sz="2400" dirty="0" smtClean="0">
                <a:solidFill>
                  <a:srgbClr val="7030A0"/>
                </a:solidFill>
              </a:rPr>
              <a:t>Основные характеристики районного бюджета </a:t>
            </a:r>
            <a:r>
              <a:rPr lang="en-US" sz="2400" dirty="0" smtClean="0">
                <a:solidFill>
                  <a:srgbClr val="7030A0"/>
                </a:solidFill>
              </a:rPr>
              <a:t/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>на 202</a:t>
            </a:r>
            <a:r>
              <a:rPr lang="en-US" sz="2400" dirty="0" smtClean="0">
                <a:solidFill>
                  <a:srgbClr val="7030A0"/>
                </a:solidFill>
              </a:rPr>
              <a:t>4</a:t>
            </a:r>
            <a:r>
              <a:rPr lang="ru-RU" sz="2400" dirty="0" smtClean="0">
                <a:solidFill>
                  <a:srgbClr val="7030A0"/>
                </a:solidFill>
              </a:rPr>
              <a:t> год и на плановый период 202</a:t>
            </a:r>
            <a:r>
              <a:rPr lang="en-US" sz="2400" dirty="0" smtClean="0">
                <a:solidFill>
                  <a:srgbClr val="7030A0"/>
                </a:solidFill>
              </a:rPr>
              <a:t>5</a:t>
            </a:r>
            <a:r>
              <a:rPr lang="ru-RU" sz="2400" dirty="0" smtClean="0">
                <a:solidFill>
                  <a:srgbClr val="7030A0"/>
                </a:solidFill>
              </a:rPr>
              <a:t> и 202</a:t>
            </a:r>
            <a:r>
              <a:rPr lang="en-US" sz="2400" dirty="0" smtClean="0">
                <a:solidFill>
                  <a:srgbClr val="7030A0"/>
                </a:solidFill>
              </a:rPr>
              <a:t>6</a:t>
            </a:r>
            <a:r>
              <a:rPr lang="ru-RU" sz="2400" dirty="0" smtClean="0">
                <a:solidFill>
                  <a:srgbClr val="7030A0"/>
                </a:solidFill>
              </a:rPr>
              <a:t> годов</a:t>
            </a:r>
          </a:p>
        </p:txBody>
      </p:sp>
      <p:graphicFrame>
        <p:nvGraphicFramePr>
          <p:cNvPr id="2" name="Объект 9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252841052"/>
              </p:ext>
            </p:extLst>
          </p:nvPr>
        </p:nvGraphicFramePr>
        <p:xfrm>
          <a:off x="250825" y="2060575"/>
          <a:ext cx="87122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>
        <p:wheel spokes="1"/>
      </p:transition>
    </mc:Choice>
    <mc:Fallback xmlns="">
      <p:transition advClick="0" advTm="5000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772400" cy="851694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ru-RU" sz="2400" dirty="0" smtClean="0">
                <a:solidFill>
                  <a:srgbClr val="7030A0"/>
                </a:solidFill>
              </a:rPr>
              <a:t>Структура доходов районного бюджета </a:t>
            </a:r>
            <a:r>
              <a:rPr lang="en-US" sz="2400" dirty="0" smtClean="0">
                <a:solidFill>
                  <a:srgbClr val="7030A0"/>
                </a:solidFill>
              </a:rPr>
              <a:t/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>на 202</a:t>
            </a:r>
            <a:r>
              <a:rPr lang="en-US" sz="2400" dirty="0" smtClean="0">
                <a:solidFill>
                  <a:srgbClr val="7030A0"/>
                </a:solidFill>
              </a:rPr>
              <a:t>4</a:t>
            </a:r>
            <a:r>
              <a:rPr lang="ru-RU" sz="2400" dirty="0" smtClean="0">
                <a:solidFill>
                  <a:srgbClr val="7030A0"/>
                </a:solidFill>
              </a:rPr>
              <a:t> год</a:t>
            </a:r>
          </a:p>
        </p:txBody>
      </p:sp>
      <p:graphicFrame>
        <p:nvGraphicFramePr>
          <p:cNvPr id="4" name="Объект 1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72888886"/>
              </p:ext>
            </p:extLst>
          </p:nvPr>
        </p:nvGraphicFramePr>
        <p:xfrm>
          <a:off x="323528" y="2780928"/>
          <a:ext cx="439248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Объект 1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65682092"/>
              </p:ext>
            </p:extLst>
          </p:nvPr>
        </p:nvGraphicFramePr>
        <p:xfrm>
          <a:off x="4694238" y="2924944"/>
          <a:ext cx="424815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>
          <a:xfrm>
            <a:off x="683568" y="1628800"/>
            <a:ext cx="3733800" cy="762000"/>
          </a:xfrm>
          <a:solidFill>
            <a:srgbClr val="9BE5FF"/>
          </a:solidFill>
        </p:spPr>
        <p:txBody>
          <a:bodyPr rtlCol="0" anchor="ctr">
            <a:normAutofit fontScale="62500" lnSpcReduction="2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Garamond" pitchFamily="18" charset="0"/>
              </a:rPr>
              <a:t>Налоговые </a:t>
            </a:r>
            <a:r>
              <a:rPr lang="ru-RU" sz="2700" dirty="0">
                <a:solidFill>
                  <a:schemeClr val="accent6">
                    <a:lumMod val="50000"/>
                  </a:schemeClr>
                </a:solidFill>
                <a:latin typeface="Garamond" pitchFamily="18" charset="0"/>
              </a:rPr>
              <a:t>и </a:t>
            </a:r>
            <a: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Garamond" pitchFamily="18" charset="0"/>
              </a:rPr>
              <a:t>неналоговые доходы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500" dirty="0" smtClean="0">
                <a:solidFill>
                  <a:schemeClr val="accent3">
                    <a:lumMod val="75000"/>
                  </a:schemeClr>
                </a:solidFill>
                <a:latin typeface="Garamond" pitchFamily="18" charset="0"/>
              </a:rPr>
              <a:t>Всего </a:t>
            </a:r>
            <a:r>
              <a:rPr lang="en-US" sz="3500" dirty="0" smtClean="0">
                <a:solidFill>
                  <a:schemeClr val="accent3">
                    <a:lumMod val="75000"/>
                  </a:schemeClr>
                </a:solidFill>
                <a:latin typeface="Garamond" pitchFamily="18" charset="0"/>
              </a:rPr>
              <a:t>99 598 451,25 </a:t>
            </a:r>
            <a:r>
              <a:rPr lang="ru-RU" sz="3500" dirty="0" smtClean="0">
                <a:solidFill>
                  <a:schemeClr val="accent3">
                    <a:lumMod val="75000"/>
                  </a:schemeClr>
                </a:solidFill>
                <a:latin typeface="Garamond" pitchFamily="18" charset="0"/>
              </a:rPr>
              <a:t>рублей</a:t>
            </a:r>
            <a:endParaRPr lang="ru-RU" sz="3500" dirty="0">
              <a:solidFill>
                <a:schemeClr val="accent3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04048" y="1628800"/>
            <a:ext cx="3733800" cy="762000"/>
          </a:xfrm>
          <a:solidFill>
            <a:srgbClr val="E1F808"/>
          </a:solidFill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Garamond" pitchFamily="18" charset="0"/>
              </a:rPr>
              <a:t>Безвозмездные 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Garamond" pitchFamily="18" charset="0"/>
              </a:rPr>
              <a:t>поступления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  <a:latin typeface="Garamond" pitchFamily="18" charset="0"/>
              </a:rPr>
              <a:t>Всего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  <a:latin typeface="Garamond" pitchFamily="18" charset="0"/>
              </a:rPr>
              <a:t> 377 237 670,46 </a:t>
            </a: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  <a:latin typeface="Garamond" pitchFamily="18" charset="0"/>
              </a:rPr>
              <a:t>рублей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>
        <p:dissolve/>
      </p:transition>
    </mc:Choice>
    <mc:Fallback xmlns="">
      <p:transition advClick="0" advTm="5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772400" cy="1143000"/>
          </a:xfrm>
        </p:spPr>
        <p:txBody>
          <a:bodyPr anchor="ctr">
            <a:norm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</a:rPr>
              <a:t>Структура доходов районного бюджета </a:t>
            </a:r>
            <a:r>
              <a:rPr lang="en-US" sz="2400" dirty="0" smtClean="0">
                <a:solidFill>
                  <a:srgbClr val="7030A0"/>
                </a:solidFill>
              </a:rPr>
              <a:t/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>на плановый период 202</a:t>
            </a:r>
            <a:r>
              <a:rPr lang="en-US" sz="2400" dirty="0" smtClean="0">
                <a:solidFill>
                  <a:srgbClr val="7030A0"/>
                </a:solidFill>
              </a:rPr>
              <a:t>5</a:t>
            </a:r>
            <a:r>
              <a:rPr lang="ru-RU" sz="2400" dirty="0" smtClean="0">
                <a:solidFill>
                  <a:srgbClr val="7030A0"/>
                </a:solidFill>
              </a:rPr>
              <a:t> и 202</a:t>
            </a:r>
            <a:r>
              <a:rPr lang="en-US" sz="2400" dirty="0" smtClean="0">
                <a:solidFill>
                  <a:srgbClr val="7030A0"/>
                </a:solidFill>
              </a:rPr>
              <a:t>6</a:t>
            </a:r>
            <a:r>
              <a:rPr lang="ru-RU" sz="2400" dirty="0" smtClean="0">
                <a:solidFill>
                  <a:srgbClr val="7030A0"/>
                </a:solidFill>
              </a:rPr>
              <a:t> годов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>
          <a:xfrm>
            <a:off x="281444" y="1700808"/>
            <a:ext cx="4290556" cy="648072"/>
          </a:xfr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spc="50" dirty="0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2025</a:t>
            </a:r>
            <a:r>
              <a:rPr lang="ru-RU" sz="2400" spc="50" dirty="0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год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645025" y="1700808"/>
            <a:ext cx="4292241" cy="648072"/>
          </a:xfrm>
          <a:solidFill>
            <a:srgbClr val="66FF66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2026</a:t>
            </a:r>
            <a:r>
              <a:rPr lang="ru-RU" sz="2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год</a:t>
            </a:r>
            <a:endParaRPr lang="ru-RU" sz="24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4860032" y="2636914"/>
            <a:ext cx="3960439" cy="3565069"/>
            <a:chOff x="4860032" y="2636914"/>
            <a:chExt cx="3960439" cy="3565069"/>
          </a:xfrm>
          <a:blipFill>
            <a:blip r:embed="rId2"/>
            <a:tile tx="0" ty="0" sx="100000" sy="100000" flip="none" algn="tl"/>
          </a:blipFill>
          <a:scene3d>
            <a:camera prst="perspectiveHeroicExtremeLeftFacing" zoom="95000"/>
            <a:lightRig rig="flat" dir="t"/>
          </a:scene3d>
        </p:grpSpPr>
        <p:sp>
          <p:nvSpPr>
            <p:cNvPr id="15" name="Полилиния 14"/>
            <p:cNvSpPr/>
            <p:nvPr/>
          </p:nvSpPr>
          <p:spPr>
            <a:xfrm>
              <a:off x="4860032" y="2875583"/>
              <a:ext cx="3960439" cy="3326400"/>
            </a:xfrm>
            <a:custGeom>
              <a:avLst/>
              <a:gdLst>
                <a:gd name="connsiteX0" fmla="*/ 0 w 3960439"/>
                <a:gd name="connsiteY0" fmla="*/ 0 h 3326400"/>
                <a:gd name="connsiteX1" fmla="*/ 3960439 w 3960439"/>
                <a:gd name="connsiteY1" fmla="*/ 0 h 3326400"/>
                <a:gd name="connsiteX2" fmla="*/ 3960439 w 3960439"/>
                <a:gd name="connsiteY2" fmla="*/ 3326400 h 3326400"/>
                <a:gd name="connsiteX3" fmla="*/ 0 w 3960439"/>
                <a:gd name="connsiteY3" fmla="*/ 3326400 h 3326400"/>
                <a:gd name="connsiteX4" fmla="*/ 0 w 3960439"/>
                <a:gd name="connsiteY4" fmla="*/ 0 h 332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60439" h="3326400">
                  <a:moveTo>
                    <a:pt x="0" y="0"/>
                  </a:moveTo>
                  <a:lnTo>
                    <a:pt x="3960439" y="0"/>
                  </a:lnTo>
                  <a:lnTo>
                    <a:pt x="3960439" y="3326400"/>
                  </a:lnTo>
                  <a:lnTo>
                    <a:pt x="0" y="3326400"/>
                  </a:lnTo>
                  <a:lnTo>
                    <a:pt x="0" y="0"/>
                  </a:lnTo>
                  <a:close/>
                </a:path>
              </a:pathLst>
            </a:custGeom>
            <a:grpFill/>
            <a:sp3d z="-60000" extrusionH="63500" prstMaterial="matte"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7374" tIns="458216" rIns="307374" bIns="142240" numCol="1" spcCol="1270" anchor="t" anchorCtr="0">
              <a:noAutofit/>
            </a:bodyPr>
            <a:lstStyle/>
            <a:p>
              <a:pPr marL="228600" lvl="1" indent="-2286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kern="1200" dirty="0" smtClean="0">
                  <a:solidFill>
                    <a:schemeClr val="accent2">
                      <a:lumMod val="75000"/>
                    </a:schemeClr>
                  </a:solidFill>
                </a:rPr>
                <a:t>Налоговые –  </a:t>
              </a:r>
            </a:p>
            <a:p>
              <a:pPr marL="0" lvl="1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000" kern="1200" dirty="0" smtClean="0">
                  <a:solidFill>
                    <a:schemeClr val="accent2">
                      <a:lumMod val="75000"/>
                    </a:schemeClr>
                  </a:solidFill>
                </a:rPr>
                <a:t>110 510 115,40 </a:t>
              </a:r>
              <a:r>
                <a:rPr lang="ru-RU" sz="2000" kern="1200" dirty="0" smtClean="0">
                  <a:solidFill>
                    <a:schemeClr val="accent2">
                      <a:lumMod val="75000"/>
                    </a:schemeClr>
                  </a:solidFill>
                </a:rPr>
                <a:t>рублей</a:t>
              </a:r>
              <a:endParaRPr lang="ru-RU" sz="2000" kern="1200" dirty="0">
                <a:solidFill>
                  <a:schemeClr val="accent2">
                    <a:lumMod val="75000"/>
                  </a:schemeClr>
                </a:solidFill>
              </a:endParaRPr>
            </a:p>
            <a:p>
              <a:pPr marL="228600" lvl="1" indent="-2286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kern="1200" dirty="0" smtClean="0">
                  <a:solidFill>
                    <a:srgbClr val="00B050"/>
                  </a:solidFill>
                </a:rPr>
                <a:t>Неналоговые –                       </a:t>
              </a:r>
              <a:r>
                <a:rPr lang="en-US" sz="2000" kern="1200" dirty="0" smtClean="0">
                  <a:solidFill>
                    <a:srgbClr val="00B050"/>
                  </a:solidFill>
                </a:rPr>
                <a:t>738 600,00</a:t>
              </a:r>
              <a:r>
                <a:rPr lang="ru-RU" sz="2000" kern="1200" dirty="0" smtClean="0">
                  <a:solidFill>
                    <a:srgbClr val="00B050"/>
                  </a:solidFill>
                </a:rPr>
                <a:t> рублей</a:t>
              </a:r>
              <a:endParaRPr lang="ru-RU" sz="2000" kern="1200" dirty="0">
                <a:solidFill>
                  <a:srgbClr val="00B050"/>
                </a:solidFill>
              </a:endParaRPr>
            </a:p>
            <a:p>
              <a:pPr marL="228600" lvl="1" indent="-2286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kern="1200" dirty="0" smtClean="0">
                  <a:solidFill>
                    <a:schemeClr val="bg2">
                      <a:lumMod val="50000"/>
                    </a:schemeClr>
                  </a:solidFill>
                </a:rPr>
                <a:t>Безвозмездные поступления – </a:t>
              </a:r>
            </a:p>
            <a:p>
              <a:pPr marL="0" lvl="1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000" kern="1200" dirty="0" smtClean="0">
                  <a:solidFill>
                    <a:schemeClr val="bg2">
                      <a:lumMod val="50000"/>
                    </a:schemeClr>
                  </a:solidFill>
                </a:rPr>
                <a:t>339 482 580,35 </a:t>
              </a:r>
              <a:r>
                <a:rPr lang="ru-RU" sz="2000" kern="1200" dirty="0" smtClean="0">
                  <a:solidFill>
                    <a:schemeClr val="bg2">
                      <a:lumMod val="50000"/>
                    </a:schemeClr>
                  </a:solidFill>
                </a:rPr>
                <a:t>рублей</a:t>
              </a: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5383103" y="2636914"/>
              <a:ext cx="2772308" cy="649440"/>
            </a:xfrm>
            <a:custGeom>
              <a:avLst/>
              <a:gdLst>
                <a:gd name="connsiteX0" fmla="*/ 0 w 2772308"/>
                <a:gd name="connsiteY0" fmla="*/ 108242 h 649440"/>
                <a:gd name="connsiteX1" fmla="*/ 108242 w 2772308"/>
                <a:gd name="connsiteY1" fmla="*/ 0 h 649440"/>
                <a:gd name="connsiteX2" fmla="*/ 2664066 w 2772308"/>
                <a:gd name="connsiteY2" fmla="*/ 0 h 649440"/>
                <a:gd name="connsiteX3" fmla="*/ 2772308 w 2772308"/>
                <a:gd name="connsiteY3" fmla="*/ 108242 h 649440"/>
                <a:gd name="connsiteX4" fmla="*/ 2772308 w 2772308"/>
                <a:gd name="connsiteY4" fmla="*/ 541198 h 649440"/>
                <a:gd name="connsiteX5" fmla="*/ 2664066 w 2772308"/>
                <a:gd name="connsiteY5" fmla="*/ 649440 h 649440"/>
                <a:gd name="connsiteX6" fmla="*/ 108242 w 2772308"/>
                <a:gd name="connsiteY6" fmla="*/ 649440 h 649440"/>
                <a:gd name="connsiteX7" fmla="*/ 0 w 2772308"/>
                <a:gd name="connsiteY7" fmla="*/ 541198 h 649440"/>
                <a:gd name="connsiteX8" fmla="*/ 0 w 2772308"/>
                <a:gd name="connsiteY8" fmla="*/ 108242 h 649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72308" h="649440">
                  <a:moveTo>
                    <a:pt x="0" y="108242"/>
                  </a:moveTo>
                  <a:cubicBezTo>
                    <a:pt x="0" y="48462"/>
                    <a:pt x="48462" y="0"/>
                    <a:pt x="108242" y="0"/>
                  </a:cubicBezTo>
                  <a:lnTo>
                    <a:pt x="2664066" y="0"/>
                  </a:lnTo>
                  <a:cubicBezTo>
                    <a:pt x="2723846" y="0"/>
                    <a:pt x="2772308" y="48462"/>
                    <a:pt x="2772308" y="108242"/>
                  </a:cubicBezTo>
                  <a:lnTo>
                    <a:pt x="2772308" y="541198"/>
                  </a:lnTo>
                  <a:cubicBezTo>
                    <a:pt x="2772308" y="600978"/>
                    <a:pt x="2723846" y="649440"/>
                    <a:pt x="2664066" y="649440"/>
                  </a:cubicBezTo>
                  <a:lnTo>
                    <a:pt x="108242" y="649440"/>
                  </a:lnTo>
                  <a:cubicBezTo>
                    <a:pt x="48462" y="649440"/>
                    <a:pt x="0" y="600978"/>
                    <a:pt x="0" y="541198"/>
                  </a:cubicBezTo>
                  <a:lnTo>
                    <a:pt x="0" y="108242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2FDD50"/>
              </a:solidFill>
            </a:ln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6490" tIns="31703" rIns="136490" bIns="31703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33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Всего доходов – 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33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450 731 295,75 </a:t>
              </a:r>
              <a:r>
                <a:rPr lang="ru-RU" sz="1600" b="1" kern="120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33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рублей</a:t>
              </a: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539552" y="2636914"/>
            <a:ext cx="3960439" cy="3565069"/>
            <a:chOff x="4860032" y="2636914"/>
            <a:chExt cx="3960439" cy="3565069"/>
          </a:xfrm>
          <a:scene3d>
            <a:camera prst="perspectiveHeroicExtremeLeftFacing" fov="2700000" zoom="95000">
              <a:rot lat="624000" lon="19530000" rev="174000"/>
            </a:camera>
            <a:lightRig rig="flat" dir="t"/>
          </a:scene3d>
        </p:grpSpPr>
        <p:sp>
          <p:nvSpPr>
            <p:cNvPr id="35" name="Полилиния 34"/>
            <p:cNvSpPr/>
            <p:nvPr/>
          </p:nvSpPr>
          <p:spPr>
            <a:xfrm>
              <a:off x="4860032" y="2875583"/>
              <a:ext cx="3960439" cy="3326400"/>
            </a:xfrm>
            <a:custGeom>
              <a:avLst/>
              <a:gdLst>
                <a:gd name="connsiteX0" fmla="*/ 0 w 3960439"/>
                <a:gd name="connsiteY0" fmla="*/ 0 h 3326400"/>
                <a:gd name="connsiteX1" fmla="*/ 3960439 w 3960439"/>
                <a:gd name="connsiteY1" fmla="*/ 0 h 3326400"/>
                <a:gd name="connsiteX2" fmla="*/ 3960439 w 3960439"/>
                <a:gd name="connsiteY2" fmla="*/ 3326400 h 3326400"/>
                <a:gd name="connsiteX3" fmla="*/ 0 w 3960439"/>
                <a:gd name="connsiteY3" fmla="*/ 3326400 h 3326400"/>
                <a:gd name="connsiteX4" fmla="*/ 0 w 3960439"/>
                <a:gd name="connsiteY4" fmla="*/ 0 h 332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60439" h="3326400">
                  <a:moveTo>
                    <a:pt x="0" y="0"/>
                  </a:moveTo>
                  <a:lnTo>
                    <a:pt x="3960439" y="0"/>
                  </a:lnTo>
                  <a:lnTo>
                    <a:pt x="3960439" y="3326400"/>
                  </a:lnTo>
                  <a:lnTo>
                    <a:pt x="0" y="332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rightnessContrast contrast="76000"/>
                        </a14:imgEffect>
                      </a14:imgLayer>
                    </a14:imgProps>
                  </a:ext>
                </a:extLst>
              </a:blip>
              <a:tile tx="0" ty="0" sx="100000" sy="100000" flip="none" algn="tl"/>
            </a:blipFill>
            <a:sp3d z="-60000" extrusionH="63500" prstMaterial="matte"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7374" tIns="458216" rIns="307374" bIns="142240" numCol="1" spcCol="1270" anchor="t" anchorCtr="0">
              <a:noAutofit/>
            </a:bodyPr>
            <a:lstStyle/>
            <a:p>
              <a:pPr marL="228600" lvl="1" indent="-2286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kern="1200" dirty="0" smtClean="0">
                  <a:solidFill>
                    <a:srgbClr val="00B0F0"/>
                  </a:solidFill>
                </a:rPr>
                <a:t>Налоговые –  </a:t>
              </a:r>
            </a:p>
            <a:p>
              <a:pPr marL="0" lvl="1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000" kern="1200" dirty="0" smtClean="0">
                  <a:solidFill>
                    <a:srgbClr val="00B0F0"/>
                  </a:solidFill>
                </a:rPr>
                <a:t>104 452 618,22 </a:t>
              </a:r>
              <a:r>
                <a:rPr lang="ru-RU" sz="2000" kern="1200" dirty="0" smtClean="0">
                  <a:solidFill>
                    <a:srgbClr val="00B0F0"/>
                  </a:solidFill>
                </a:rPr>
                <a:t>рублей</a:t>
              </a:r>
              <a:endParaRPr lang="ru-RU" sz="2000" kern="1200" dirty="0">
                <a:solidFill>
                  <a:srgbClr val="00B0F0"/>
                </a:solidFill>
              </a:endParaRPr>
            </a:p>
            <a:p>
              <a:pPr marL="228600" lvl="1" indent="-2286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kern="1200" dirty="0" smtClean="0">
                  <a:solidFill>
                    <a:srgbClr val="CC66FF"/>
                  </a:solidFill>
                </a:rPr>
                <a:t>Неналоговые –                       </a:t>
              </a:r>
              <a:r>
                <a:rPr lang="en-US" sz="2000" kern="1200" dirty="0" smtClean="0">
                  <a:solidFill>
                    <a:srgbClr val="CC66FF"/>
                  </a:solidFill>
                </a:rPr>
                <a:t>726 000,00 </a:t>
              </a:r>
              <a:r>
                <a:rPr lang="ru-RU" sz="2000" kern="1200" dirty="0" smtClean="0">
                  <a:solidFill>
                    <a:srgbClr val="CC66FF"/>
                  </a:solidFill>
                </a:rPr>
                <a:t>рублей</a:t>
              </a:r>
              <a:endParaRPr lang="ru-RU" sz="2000" kern="1200" dirty="0">
                <a:solidFill>
                  <a:srgbClr val="CC66FF"/>
                </a:solidFill>
              </a:endParaRPr>
            </a:p>
            <a:p>
              <a:pPr marL="228600" lvl="1" indent="-2286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kern="1200" dirty="0" smtClean="0">
                  <a:solidFill>
                    <a:srgbClr val="008000"/>
                  </a:solidFill>
                </a:rPr>
                <a:t>Безвозмездные поступления – </a:t>
              </a:r>
            </a:p>
            <a:p>
              <a:pPr marL="0" lvl="1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000" kern="1200" dirty="0" smtClean="0">
                  <a:solidFill>
                    <a:srgbClr val="008000"/>
                  </a:solidFill>
                </a:rPr>
                <a:t>322 126 523,55 </a:t>
              </a:r>
              <a:r>
                <a:rPr lang="ru-RU" sz="2000" kern="1200" dirty="0" smtClean="0">
                  <a:solidFill>
                    <a:srgbClr val="008000"/>
                  </a:solidFill>
                </a:rPr>
                <a:t>рублей</a:t>
              </a:r>
            </a:p>
          </p:txBody>
        </p:sp>
        <p:sp>
          <p:nvSpPr>
            <p:cNvPr id="36" name="Полилиния 35"/>
            <p:cNvSpPr/>
            <p:nvPr/>
          </p:nvSpPr>
          <p:spPr>
            <a:xfrm>
              <a:off x="5383103" y="2636914"/>
              <a:ext cx="2772308" cy="649440"/>
            </a:xfrm>
            <a:custGeom>
              <a:avLst/>
              <a:gdLst>
                <a:gd name="connsiteX0" fmla="*/ 0 w 2772308"/>
                <a:gd name="connsiteY0" fmla="*/ 108242 h 649440"/>
                <a:gd name="connsiteX1" fmla="*/ 108242 w 2772308"/>
                <a:gd name="connsiteY1" fmla="*/ 0 h 649440"/>
                <a:gd name="connsiteX2" fmla="*/ 2664066 w 2772308"/>
                <a:gd name="connsiteY2" fmla="*/ 0 h 649440"/>
                <a:gd name="connsiteX3" fmla="*/ 2772308 w 2772308"/>
                <a:gd name="connsiteY3" fmla="*/ 108242 h 649440"/>
                <a:gd name="connsiteX4" fmla="*/ 2772308 w 2772308"/>
                <a:gd name="connsiteY4" fmla="*/ 541198 h 649440"/>
                <a:gd name="connsiteX5" fmla="*/ 2664066 w 2772308"/>
                <a:gd name="connsiteY5" fmla="*/ 649440 h 649440"/>
                <a:gd name="connsiteX6" fmla="*/ 108242 w 2772308"/>
                <a:gd name="connsiteY6" fmla="*/ 649440 h 649440"/>
                <a:gd name="connsiteX7" fmla="*/ 0 w 2772308"/>
                <a:gd name="connsiteY7" fmla="*/ 541198 h 649440"/>
                <a:gd name="connsiteX8" fmla="*/ 0 w 2772308"/>
                <a:gd name="connsiteY8" fmla="*/ 108242 h 649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72308" h="649440">
                  <a:moveTo>
                    <a:pt x="0" y="108242"/>
                  </a:moveTo>
                  <a:cubicBezTo>
                    <a:pt x="0" y="48462"/>
                    <a:pt x="48462" y="0"/>
                    <a:pt x="108242" y="0"/>
                  </a:cubicBezTo>
                  <a:lnTo>
                    <a:pt x="2664066" y="0"/>
                  </a:lnTo>
                  <a:cubicBezTo>
                    <a:pt x="2723846" y="0"/>
                    <a:pt x="2772308" y="48462"/>
                    <a:pt x="2772308" y="108242"/>
                  </a:cubicBezTo>
                  <a:lnTo>
                    <a:pt x="2772308" y="541198"/>
                  </a:lnTo>
                  <a:cubicBezTo>
                    <a:pt x="2772308" y="600978"/>
                    <a:pt x="2723846" y="649440"/>
                    <a:pt x="2664066" y="649440"/>
                  </a:cubicBezTo>
                  <a:lnTo>
                    <a:pt x="108242" y="649440"/>
                  </a:lnTo>
                  <a:cubicBezTo>
                    <a:pt x="48462" y="649440"/>
                    <a:pt x="0" y="600978"/>
                    <a:pt x="0" y="541198"/>
                  </a:cubicBezTo>
                  <a:lnTo>
                    <a:pt x="0" y="108242"/>
                  </a:lnTo>
                  <a:close/>
                </a:path>
              </a:pathLst>
            </a:custGeom>
            <a:solidFill>
              <a:srgbClr val="98F2A3"/>
            </a:solidFill>
            <a:ln>
              <a:solidFill>
                <a:srgbClr val="2FDD50"/>
              </a:solidFill>
            </a:ln>
            <a:effectLst/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6490" tIns="31703" rIns="136490" bIns="31703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Всего доходов – 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427 305 141,77 </a:t>
              </a:r>
              <a:r>
                <a:rPr lang="ru-RU" sz="1600" b="1" kern="1200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рублей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230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>
        <p:circle/>
      </p:transition>
    </mc:Choice>
    <mc:Fallback xmlns="">
      <p:transition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72400" cy="1498178"/>
          </a:xfrm>
        </p:spPr>
        <p:txBody>
          <a:bodyPr anchor="ctr">
            <a:noAutofit/>
          </a:bodyPr>
          <a:lstStyle/>
          <a:p>
            <a:pPr algn="ctr"/>
            <a:r>
              <a:rPr lang="ru-RU" sz="2400" dirty="0">
                <a:solidFill>
                  <a:srgbClr val="7030A0"/>
                </a:solidFill>
              </a:rPr>
              <a:t>Распределение  бюджетных </a:t>
            </a:r>
            <a:r>
              <a:rPr lang="ru-RU" sz="2400" dirty="0" smtClean="0">
                <a:solidFill>
                  <a:srgbClr val="7030A0"/>
                </a:solidFill>
              </a:rPr>
              <a:t>ассигнований </a:t>
            </a:r>
            <a:r>
              <a:rPr lang="ru-RU" sz="2400" dirty="0">
                <a:solidFill>
                  <a:srgbClr val="7030A0"/>
                </a:solidFill>
              </a:rPr>
              <a:t>районного бюджета по </a:t>
            </a:r>
            <a:r>
              <a:rPr lang="ru-RU" sz="2400" dirty="0" smtClean="0">
                <a:solidFill>
                  <a:srgbClr val="7030A0"/>
                </a:solidFill>
              </a:rPr>
              <a:t>муниципальным </a:t>
            </a:r>
            <a:r>
              <a:rPr lang="ru-RU" sz="2400" dirty="0">
                <a:solidFill>
                  <a:srgbClr val="7030A0"/>
                </a:solidFill>
              </a:rPr>
              <a:t>программам и непрограммным направлениям </a:t>
            </a:r>
            <a:r>
              <a:rPr lang="ru-RU" sz="2400" dirty="0" smtClean="0">
                <a:solidFill>
                  <a:srgbClr val="7030A0"/>
                </a:solidFill>
              </a:rPr>
              <a:t>деятельности на 202</a:t>
            </a:r>
            <a:r>
              <a:rPr lang="en-US" sz="2400" dirty="0" smtClean="0">
                <a:solidFill>
                  <a:srgbClr val="7030A0"/>
                </a:solidFill>
              </a:rPr>
              <a:t>4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400" dirty="0">
                <a:solidFill>
                  <a:srgbClr val="7030A0"/>
                </a:solidFill>
              </a:rPr>
              <a:t>год и на плановый период </a:t>
            </a:r>
            <a:r>
              <a:rPr lang="ru-RU" sz="2400" dirty="0" smtClean="0">
                <a:solidFill>
                  <a:srgbClr val="7030A0"/>
                </a:solidFill>
              </a:rPr>
              <a:t>202</a:t>
            </a:r>
            <a:r>
              <a:rPr lang="en-US" sz="2400" dirty="0" smtClean="0">
                <a:solidFill>
                  <a:srgbClr val="7030A0"/>
                </a:solidFill>
              </a:rPr>
              <a:t>5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400" dirty="0">
                <a:solidFill>
                  <a:srgbClr val="7030A0"/>
                </a:solidFill>
              </a:rPr>
              <a:t>и </a:t>
            </a:r>
            <a:r>
              <a:rPr lang="ru-RU" sz="2400" dirty="0" smtClean="0">
                <a:solidFill>
                  <a:srgbClr val="7030A0"/>
                </a:solidFill>
              </a:rPr>
              <a:t>202</a:t>
            </a:r>
            <a:r>
              <a:rPr lang="en-US" sz="2400" dirty="0" smtClean="0">
                <a:solidFill>
                  <a:srgbClr val="7030A0"/>
                </a:solidFill>
              </a:rPr>
              <a:t>6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400" dirty="0">
                <a:solidFill>
                  <a:srgbClr val="7030A0"/>
                </a:solidFill>
              </a:rPr>
              <a:t>годов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93657780"/>
              </p:ext>
            </p:extLst>
          </p:nvPr>
        </p:nvGraphicFramePr>
        <p:xfrm>
          <a:off x="323851" y="2204864"/>
          <a:ext cx="813658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0761080"/>
      </p:ext>
    </p:extLst>
  </p:cSld>
  <p:clrMapOvr>
    <a:masterClrMapping/>
  </p:clrMapOvr>
  <p:transition spd="slow" advClick="0" advTm="5000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4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019175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ru-RU" sz="2400" dirty="0" smtClean="0">
                <a:solidFill>
                  <a:srgbClr val="7030A0"/>
                </a:solidFill>
              </a:rPr>
              <a:t>Структура расходов районного бюджета </a:t>
            </a:r>
            <a:r>
              <a:rPr lang="en-US" sz="2400" dirty="0" smtClean="0">
                <a:solidFill>
                  <a:srgbClr val="7030A0"/>
                </a:solidFill>
              </a:rPr>
              <a:t/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>на 202</a:t>
            </a:r>
            <a:r>
              <a:rPr lang="en-US" sz="2400" dirty="0" smtClean="0">
                <a:solidFill>
                  <a:srgbClr val="7030A0"/>
                </a:solidFill>
              </a:rPr>
              <a:t>4</a:t>
            </a:r>
            <a:r>
              <a:rPr lang="ru-RU" sz="2400" dirty="0" smtClean="0">
                <a:solidFill>
                  <a:srgbClr val="7030A0"/>
                </a:solidFill>
              </a:rPr>
              <a:t> год</a:t>
            </a:r>
          </a:p>
        </p:txBody>
      </p:sp>
      <p:graphicFrame>
        <p:nvGraphicFramePr>
          <p:cNvPr id="2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0862339"/>
              </p:ext>
            </p:extLst>
          </p:nvPr>
        </p:nvGraphicFramePr>
        <p:xfrm>
          <a:off x="251520" y="1343903"/>
          <a:ext cx="8715375" cy="4588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8" name="TextBox 8"/>
          <p:cNvSpPr txBox="1">
            <a:spLocks noChangeArrowheads="1"/>
          </p:cNvSpPr>
          <p:nvPr/>
        </p:nvSpPr>
        <p:spPr bwMode="auto">
          <a:xfrm>
            <a:off x="642938" y="5929313"/>
            <a:ext cx="76438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algn="ctr" eaLnBrk="1" hangingPunct="1"/>
            <a:r>
              <a:rPr lang="ru-RU" dirty="0">
                <a:solidFill>
                  <a:srgbClr val="CC66FF"/>
                </a:solidFill>
                <a:latin typeface="+mn-lt"/>
                <a:ea typeface="David"/>
                <a:cs typeface="David"/>
              </a:rPr>
              <a:t>Всего расходов </a:t>
            </a:r>
            <a:r>
              <a:rPr lang="en-US" dirty="0" smtClean="0">
                <a:solidFill>
                  <a:srgbClr val="CC66FF"/>
                </a:solidFill>
                <a:latin typeface="+mn-lt"/>
                <a:ea typeface="David"/>
                <a:cs typeface="David"/>
              </a:rPr>
              <a:t>476 836 121,71 </a:t>
            </a:r>
            <a:r>
              <a:rPr lang="ru-RU" dirty="0" smtClean="0">
                <a:solidFill>
                  <a:srgbClr val="CC66FF"/>
                </a:solidFill>
                <a:latin typeface="+mn-lt"/>
                <a:ea typeface="David"/>
                <a:cs typeface="David"/>
              </a:rPr>
              <a:t>рублей</a:t>
            </a:r>
            <a:endParaRPr lang="ru-RU" dirty="0">
              <a:solidFill>
                <a:srgbClr val="CC66FF"/>
              </a:solidFill>
              <a:latin typeface="+mn-lt"/>
              <a:ea typeface="David"/>
              <a:cs typeface="Davi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>
        <p14:ripple/>
      </p:transition>
    </mc:Choice>
    <mc:Fallback xmlns="">
      <p:transition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 anchor="ctr">
            <a:norm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</a:rPr>
              <a:t>Структура расходов районного бюджета на плановый период 202</a:t>
            </a:r>
            <a:r>
              <a:rPr lang="en-US" sz="2400" dirty="0" smtClean="0">
                <a:solidFill>
                  <a:srgbClr val="7030A0"/>
                </a:solidFill>
              </a:rPr>
              <a:t>5</a:t>
            </a:r>
            <a:r>
              <a:rPr lang="ru-RU" sz="2400" dirty="0" smtClean="0">
                <a:solidFill>
                  <a:srgbClr val="7030A0"/>
                </a:solidFill>
              </a:rPr>
              <a:t> и 202</a:t>
            </a:r>
            <a:r>
              <a:rPr lang="en-US" sz="2400" dirty="0" smtClean="0">
                <a:solidFill>
                  <a:srgbClr val="7030A0"/>
                </a:solidFill>
              </a:rPr>
              <a:t>6</a:t>
            </a:r>
            <a:r>
              <a:rPr lang="ru-RU" sz="2400" dirty="0" smtClean="0">
                <a:solidFill>
                  <a:srgbClr val="7030A0"/>
                </a:solidFill>
              </a:rPr>
              <a:t> годов</a:t>
            </a:r>
            <a:endParaRPr lang="ru-RU" dirty="0"/>
          </a:p>
        </p:txBody>
      </p:sp>
      <p:graphicFrame>
        <p:nvGraphicFramePr>
          <p:cNvPr id="34" name="Объект 3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96651005"/>
              </p:ext>
            </p:extLst>
          </p:nvPr>
        </p:nvGraphicFramePr>
        <p:xfrm>
          <a:off x="457200" y="1481138"/>
          <a:ext cx="4038600" cy="511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8" name="Объект 3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08046503"/>
              </p:ext>
            </p:extLst>
          </p:nvPr>
        </p:nvGraphicFramePr>
        <p:xfrm>
          <a:off x="4648200" y="1481138"/>
          <a:ext cx="4038600" cy="5188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3443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>
        <p14:prism/>
      </p:transition>
    </mc:Choice>
    <mc:Fallback xmlns="">
      <p:transition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365976565"/>
              </p:ext>
            </p:extLst>
          </p:nvPr>
        </p:nvGraphicFramePr>
        <p:xfrm>
          <a:off x="107504" y="2276872"/>
          <a:ext cx="871296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210146"/>
          </a:xfrm>
        </p:spPr>
        <p:txBody>
          <a:bodyPr rtlCol="0" anchor="ctr">
            <a:noAutofit/>
          </a:bodyPr>
          <a:lstStyle/>
          <a:p>
            <a:pPr algn="ctr">
              <a:defRPr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7030A0"/>
                </a:solidFill>
              </a:rPr>
              <a:t>Расходы по разделу «Общегосударственные вопросы»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>на 202</a:t>
            </a:r>
            <a:r>
              <a:rPr lang="en-US" sz="2400" dirty="0" smtClean="0">
                <a:solidFill>
                  <a:srgbClr val="7030A0"/>
                </a:solidFill>
              </a:rPr>
              <a:t>4</a:t>
            </a:r>
            <a:r>
              <a:rPr lang="ru-RU" sz="2400" dirty="0" smtClean="0">
                <a:solidFill>
                  <a:srgbClr val="7030A0"/>
                </a:solidFill>
              </a:rPr>
              <a:t> год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FF3300"/>
                </a:solidFill>
              </a:rPr>
              <a:t>Всего расходов </a:t>
            </a:r>
            <a:r>
              <a:rPr lang="en-US" sz="2400" dirty="0" smtClean="0">
                <a:solidFill>
                  <a:srgbClr val="FF3300"/>
                </a:solidFill>
              </a:rPr>
              <a:t>51 943 036,68 </a:t>
            </a:r>
            <a:r>
              <a:rPr lang="ru-RU" sz="2400" dirty="0" smtClean="0">
                <a:solidFill>
                  <a:srgbClr val="FF3300"/>
                </a:solidFill>
              </a:rPr>
              <a:t>рублей</a:t>
            </a:r>
            <a:endParaRPr lang="ru-RU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>
        <p:blinds dir="vert"/>
      </p:transition>
    </mc:Choice>
    <mc:Fallback xmlns="">
      <p:transition advClick="0" advTm="5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52537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ru-RU" sz="2400" dirty="0" smtClean="0">
                <a:solidFill>
                  <a:srgbClr val="7030A0"/>
                </a:solidFill>
              </a:rPr>
              <a:t>Расходы по разделу «Национальная безопасность и правоохранительная деятельность» </a:t>
            </a:r>
            <a:br>
              <a:rPr lang="ru-RU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</a:rPr>
              <a:t>на 202</a:t>
            </a:r>
            <a:r>
              <a:rPr lang="en-US" sz="2400" dirty="0" smtClean="0">
                <a:solidFill>
                  <a:srgbClr val="7030A0"/>
                </a:solidFill>
              </a:rPr>
              <a:t>4</a:t>
            </a:r>
            <a:r>
              <a:rPr lang="ru-RU" sz="2400" dirty="0" smtClean="0">
                <a:solidFill>
                  <a:srgbClr val="7030A0"/>
                </a:solidFill>
              </a:rPr>
              <a:t> год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08550629"/>
              </p:ext>
            </p:extLst>
          </p:nvPr>
        </p:nvGraphicFramePr>
        <p:xfrm>
          <a:off x="323528" y="2132856"/>
          <a:ext cx="8568952" cy="4154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>
        <p:push dir="u"/>
      </p:transition>
    </mc:Choice>
    <mc:Fallback xmlns="">
      <p:transition advClick="0" advTm="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4130</TotalTime>
  <Words>782</Words>
  <Application>Microsoft Office PowerPoint</Application>
  <PresentationFormat>Экран (4:3)</PresentationFormat>
  <Paragraphs>162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Презентация PowerPoint</vt:lpstr>
      <vt:lpstr>Основные характеристики районного бюджета  на 2024 год и на плановый период 2025 и 2026 годов</vt:lpstr>
      <vt:lpstr>Структура доходов районного бюджета  на 2024 год</vt:lpstr>
      <vt:lpstr>Структура доходов районного бюджета  на плановый период 2025 и 2026 годов</vt:lpstr>
      <vt:lpstr>Распределение  бюджетных ассигнований районного бюджета по муниципальным программам и непрограммным направлениям деятельности на 2024 год и на плановый период 2025 и 2026 годов</vt:lpstr>
      <vt:lpstr>Структура расходов районного бюджета  на 2024 год</vt:lpstr>
      <vt:lpstr>Структура расходов районного бюджета на плановый период 2025 и 2026 годов</vt:lpstr>
      <vt:lpstr> Расходы по разделу «Общегосударственные вопросы»  на 2024 год Всего расходов 51 943 036,68 рублей</vt:lpstr>
      <vt:lpstr>Расходы по разделу «Национальная безопасность и правоохранительная деятельность»  на 2024 год</vt:lpstr>
      <vt:lpstr>Расходы по разделу «Национальная экономика»  на 2024 год  Всего расходов 4 399 958,64 рублей</vt:lpstr>
      <vt:lpstr>Расходы по разделу «Жилищно-коммунальное хозяйство» на 2024 год  Всего расходов 2 736 000,00 рублей</vt:lpstr>
      <vt:lpstr>Расходы по разделу «Образование»  на 2024 год  Всего расходов 315 057 014,89 рублей</vt:lpstr>
      <vt:lpstr>Расходы по разделу «Культура, кинематография»  на 2024 год  Всего расходов 52 484 087,52 рублей</vt:lpstr>
      <vt:lpstr>Расходы по разделу «Социальная политика»  на 2024 год  Всего расходов 18 731 130,00 рублей</vt:lpstr>
      <vt:lpstr>Расходы по разделу «Физическая культура и спорт»  на 2024 год  Всего расходов 1 210 260,00 рублей</vt:lpstr>
      <vt:lpstr>Расходы по разделу «Межбюджетные трансферты общего характера бюджетам бюджетной системы Российской Федерации»  на 2024 год  Всего расходов 30 193 633,98 рублей</vt:lpstr>
      <vt:lpstr>Прогноз основных характеристик консолидированного бюджета Усть-Ишимского муниципального района Омской области на 2024 год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User223</dc:creator>
  <cp:lastModifiedBy>User223</cp:lastModifiedBy>
  <cp:revision>352</cp:revision>
  <dcterms:created xsi:type="dcterms:W3CDTF">2019-02-25T08:24:41Z</dcterms:created>
  <dcterms:modified xsi:type="dcterms:W3CDTF">2023-11-15T10:55:18Z</dcterms:modified>
</cp:coreProperties>
</file>